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8" r:id="rId3"/>
    <p:sldId id="257" r:id="rId4"/>
    <p:sldId id="294" r:id="rId5"/>
    <p:sldId id="295" r:id="rId6"/>
    <p:sldId id="296" r:id="rId7"/>
    <p:sldId id="297" r:id="rId8"/>
    <p:sldId id="298" r:id="rId9"/>
    <p:sldId id="300" r:id="rId10"/>
    <p:sldId id="259" r:id="rId11"/>
    <p:sldId id="301" r:id="rId12"/>
    <p:sldId id="260" r:id="rId13"/>
    <p:sldId id="342" r:id="rId14"/>
    <p:sldId id="341" r:id="rId15"/>
    <p:sldId id="343" r:id="rId16"/>
    <p:sldId id="344" r:id="rId17"/>
    <p:sldId id="261" r:id="rId18"/>
    <p:sldId id="263" r:id="rId19"/>
    <p:sldId id="264" r:id="rId20"/>
    <p:sldId id="265" r:id="rId21"/>
    <p:sldId id="268" r:id="rId22"/>
    <p:sldId id="345" r:id="rId23"/>
    <p:sldId id="271" r:id="rId24"/>
    <p:sldId id="270" r:id="rId25"/>
    <p:sldId id="293" r:id="rId26"/>
    <p:sldId id="291" r:id="rId27"/>
    <p:sldId id="335" r:id="rId28"/>
    <p:sldId id="267" r:id="rId29"/>
    <p:sldId id="273" r:id="rId30"/>
    <p:sldId id="272" r:id="rId31"/>
    <p:sldId id="289" r:id="rId32"/>
    <p:sldId id="276" r:id="rId33"/>
    <p:sldId id="277" r:id="rId34"/>
    <p:sldId id="278" r:id="rId35"/>
    <p:sldId id="279" r:id="rId36"/>
    <p:sldId id="338" r:id="rId37"/>
    <p:sldId id="339" r:id="rId38"/>
    <p:sldId id="280" r:id="rId39"/>
    <p:sldId id="281" r:id="rId40"/>
    <p:sldId id="282" r:id="rId41"/>
    <p:sldId id="284" r:id="rId42"/>
    <p:sldId id="286" r:id="rId43"/>
    <p:sldId id="28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759" autoAdjust="0"/>
  </p:normalViewPr>
  <p:slideViewPr>
    <p:cSldViewPr snapToGrid="0" snapToObjects="1">
      <p:cViewPr varScale="1">
        <p:scale>
          <a:sx n="142" d="100"/>
          <a:sy n="142" d="100"/>
        </p:scale>
        <p:origin x="-5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64387C-EDD8-8349-BC82-AC18DBC27EEF}" type="datetimeFigureOut">
              <a:rPr lang="en-US" smtClean="0"/>
              <a:t>1/7/18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C92780-EDED-7A47-ADE4-4A3AAC41A6F2}" type="slidenum">
              <a:rPr lang="en-US" smtClean="0"/>
              <a:t>‹#›</a:t>
            </a:fld>
            <a:endParaRPr lang="en-US"/>
          </a:p>
        </p:txBody>
      </p:sp>
    </p:spTree>
    <p:extLst>
      <p:ext uri="{BB962C8B-B14F-4D97-AF65-F5344CB8AC3E}">
        <p14:creationId xmlns:p14="http://schemas.microsoft.com/office/powerpoint/2010/main" val="19664833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1B9468-61AB-7A41-AAB1-0995C788C2DD}" type="datetimeFigureOut">
              <a:rPr lang="en-US" smtClean="0"/>
              <a:t>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152060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1B9468-61AB-7A41-AAB1-0995C788C2DD}" type="datetimeFigureOut">
              <a:rPr lang="en-US" smtClean="0"/>
              <a:t>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3129349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1B9468-61AB-7A41-AAB1-0995C788C2DD}" type="datetimeFigureOut">
              <a:rPr lang="en-US" smtClean="0"/>
              <a:t>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424218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1B9468-61AB-7A41-AAB1-0995C788C2DD}" type="datetimeFigureOut">
              <a:rPr lang="en-US" smtClean="0"/>
              <a:t>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873438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1B9468-61AB-7A41-AAB1-0995C788C2DD}" type="datetimeFigureOut">
              <a:rPr lang="en-US" smtClean="0"/>
              <a:t>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3972859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1B9468-61AB-7A41-AAB1-0995C788C2DD}" type="datetimeFigureOut">
              <a:rPr lang="en-US" smtClean="0"/>
              <a:t>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80342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1B9468-61AB-7A41-AAB1-0995C788C2DD}" type="datetimeFigureOut">
              <a:rPr lang="en-US" smtClean="0"/>
              <a:t>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2928838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1B9468-61AB-7A41-AAB1-0995C788C2DD}" type="datetimeFigureOut">
              <a:rPr lang="en-US" smtClean="0"/>
              <a:t>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2499614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1B9468-61AB-7A41-AAB1-0995C788C2DD}" type="datetimeFigureOut">
              <a:rPr lang="en-US" smtClean="0"/>
              <a:t>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196902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1B9468-61AB-7A41-AAB1-0995C788C2DD}" type="datetimeFigureOut">
              <a:rPr lang="en-US" smtClean="0"/>
              <a:t>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1175016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1B9468-61AB-7A41-AAB1-0995C788C2DD}" type="datetimeFigureOut">
              <a:rPr lang="en-US" smtClean="0"/>
              <a:t>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7B3C2-E796-E14B-A320-A62CD3FA205D}" type="slidenum">
              <a:rPr lang="en-US" smtClean="0"/>
              <a:t>‹#›</a:t>
            </a:fld>
            <a:endParaRPr lang="en-US"/>
          </a:p>
        </p:txBody>
      </p:sp>
    </p:spTree>
    <p:extLst>
      <p:ext uri="{BB962C8B-B14F-4D97-AF65-F5344CB8AC3E}">
        <p14:creationId xmlns:p14="http://schemas.microsoft.com/office/powerpoint/2010/main" val="15004536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1B9468-61AB-7A41-AAB1-0995C788C2DD}" type="datetimeFigureOut">
              <a:rPr lang="en-US" smtClean="0"/>
              <a:t>1/7/18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7B3C2-E796-E14B-A320-A62CD3FA205D}" type="slidenum">
              <a:rPr lang="en-US" smtClean="0"/>
              <a:t>‹#›</a:t>
            </a:fld>
            <a:endParaRPr lang="en-US"/>
          </a:p>
        </p:txBody>
      </p:sp>
    </p:spTree>
    <p:extLst>
      <p:ext uri="{BB962C8B-B14F-4D97-AF65-F5344CB8AC3E}">
        <p14:creationId xmlns:p14="http://schemas.microsoft.com/office/powerpoint/2010/main" val="316839365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5792" y="476892"/>
            <a:ext cx="8553310" cy="2345330"/>
          </a:xfrm>
        </p:spPr>
        <p:txBody>
          <a:bodyPr>
            <a:noAutofit/>
          </a:bodyPr>
          <a:lstStyle/>
          <a:p>
            <a:pPr algn="l"/>
            <a:r>
              <a:rPr lang="en-US" sz="3600" dirty="0" smtClean="0">
                <a:solidFill>
                  <a:schemeClr val="accent6"/>
                </a:solidFill>
                <a:latin typeface="Calibri (Headings)"/>
                <a:cs typeface="Calibri (Headings)"/>
              </a:rPr>
              <a:t>MONSTERS IN LITERATURE &amp; FILM</a:t>
            </a:r>
            <a:r>
              <a:rPr lang="en-US" sz="3600" dirty="0" smtClean="0">
                <a:latin typeface="Calibri (Headings)"/>
                <a:cs typeface="Calibri (Headings)"/>
              </a:rPr>
              <a:t/>
            </a:r>
            <a:br>
              <a:rPr lang="en-US" sz="3600" dirty="0" smtClean="0">
                <a:latin typeface="Calibri (Headings)"/>
                <a:cs typeface="Calibri (Headings)"/>
              </a:rPr>
            </a:br>
            <a:r>
              <a:rPr lang="en-US" sz="2400" dirty="0">
                <a:latin typeface="Calibri (Headings)"/>
                <a:cs typeface="Calibri (Headings)"/>
              </a:rPr>
              <a:t/>
            </a:r>
            <a:br>
              <a:rPr lang="en-US" sz="2400" dirty="0">
                <a:latin typeface="Calibri (Headings)"/>
                <a:cs typeface="Calibri (Headings)"/>
              </a:rPr>
            </a:br>
            <a:r>
              <a:rPr lang="en-US" sz="2400" dirty="0" smtClean="0">
                <a:latin typeface="Calibri (Headings)"/>
                <a:cs typeface="Calibri (Headings)"/>
              </a:rPr>
              <a:t>IAH 207: Literatures, Cultures, &amp; Identities</a:t>
            </a:r>
            <a:br>
              <a:rPr lang="en-US" sz="2400" dirty="0" smtClean="0">
                <a:latin typeface="Calibri (Headings)"/>
                <a:cs typeface="Calibri (Headings)"/>
              </a:rPr>
            </a:br>
            <a:r>
              <a:rPr lang="en-US" sz="2400" dirty="0" smtClean="0">
                <a:latin typeface="Calibri (Headings)"/>
                <a:cs typeface="Calibri (Headings)"/>
              </a:rPr>
              <a:t>Dr. Joshua Lam</a:t>
            </a:r>
            <a:br>
              <a:rPr lang="en-US" sz="2400" dirty="0" smtClean="0">
                <a:latin typeface="Calibri (Headings)"/>
                <a:cs typeface="Calibri (Headings)"/>
              </a:rPr>
            </a:br>
            <a:r>
              <a:rPr lang="en-US" sz="2400" dirty="0"/>
              <a:t/>
            </a:r>
            <a:br>
              <a:rPr lang="en-US" sz="2400" dirty="0"/>
            </a:br>
            <a:r>
              <a:rPr lang="en-US" sz="2400" dirty="0" smtClean="0"/>
              <a:t/>
            </a:r>
            <a:br>
              <a:rPr lang="en-US" sz="2400" dirty="0" smtClean="0"/>
            </a:br>
            <a:endParaRPr lang="en-US" sz="2400" dirty="0"/>
          </a:p>
        </p:txBody>
      </p:sp>
      <p:pic>
        <p:nvPicPr>
          <p:cNvPr id="3" name="Picture 2"/>
          <p:cNvPicPr>
            <a:picLocks noChangeAspect="1"/>
          </p:cNvPicPr>
          <p:nvPr/>
        </p:nvPicPr>
        <p:blipFill>
          <a:blip r:embed="rId2"/>
          <a:stretch>
            <a:fillRect/>
          </a:stretch>
        </p:blipFill>
        <p:spPr>
          <a:xfrm>
            <a:off x="2770629" y="2127459"/>
            <a:ext cx="6029139" cy="3900099"/>
          </a:xfrm>
          <a:prstGeom prst="rect">
            <a:avLst/>
          </a:prstGeom>
        </p:spPr>
      </p:pic>
      <p:sp>
        <p:nvSpPr>
          <p:cNvPr id="5" name="TextBox 4"/>
          <p:cNvSpPr txBox="1"/>
          <p:nvPr/>
        </p:nvSpPr>
        <p:spPr>
          <a:xfrm>
            <a:off x="3545993" y="6055780"/>
            <a:ext cx="5598007" cy="923330"/>
          </a:xfrm>
          <a:prstGeom prst="rect">
            <a:avLst/>
          </a:prstGeom>
          <a:noFill/>
        </p:spPr>
        <p:txBody>
          <a:bodyPr wrap="square" rtlCol="0">
            <a:spAutoFit/>
          </a:bodyPr>
          <a:lstStyle/>
          <a:p>
            <a:r>
              <a:rPr lang="en-US" dirty="0" smtClean="0">
                <a:solidFill>
                  <a:srgbClr val="F79646"/>
                </a:solidFill>
              </a:rPr>
              <a:t>Fan’s Illustration of “The Call of </a:t>
            </a:r>
            <a:r>
              <a:rPr lang="en-US" dirty="0" err="1" smtClean="0">
                <a:solidFill>
                  <a:srgbClr val="F79646"/>
                </a:solidFill>
              </a:rPr>
              <a:t>Cthulhu</a:t>
            </a:r>
            <a:r>
              <a:rPr lang="en-US" dirty="0" smtClean="0">
                <a:solidFill>
                  <a:srgbClr val="F79646"/>
                </a:solidFill>
              </a:rPr>
              <a:t>,” by H.P. Lovecraft</a:t>
            </a:r>
          </a:p>
          <a:p>
            <a:endParaRPr lang="en-US" dirty="0">
              <a:solidFill>
                <a:srgbClr val="F79646"/>
              </a:solidFill>
            </a:endParaRPr>
          </a:p>
        </p:txBody>
      </p:sp>
    </p:spTree>
    <p:extLst>
      <p:ext uri="{BB962C8B-B14F-4D97-AF65-F5344CB8AC3E}">
        <p14:creationId xmlns:p14="http://schemas.microsoft.com/office/powerpoint/2010/main" val="3661679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Goals</a:t>
            </a:r>
            <a:endParaRPr lang="en-US" dirty="0"/>
          </a:p>
        </p:txBody>
      </p:sp>
      <p:sp>
        <p:nvSpPr>
          <p:cNvPr id="3" name="Content Placeholder 2"/>
          <p:cNvSpPr>
            <a:spLocks noGrp="1"/>
          </p:cNvSpPr>
          <p:nvPr>
            <p:ph idx="1"/>
          </p:nvPr>
        </p:nvSpPr>
        <p:spPr>
          <a:xfrm>
            <a:off x="457200" y="1600201"/>
            <a:ext cx="8229600" cy="1940058"/>
          </a:xfrm>
        </p:spPr>
        <p:txBody>
          <a:bodyPr>
            <a:normAutofit/>
          </a:bodyPr>
          <a:lstStyle/>
          <a:p>
            <a:r>
              <a:rPr lang="en-US" dirty="0" smtClean="0"/>
              <a:t>Explore the cultural significance of “monsters”</a:t>
            </a:r>
          </a:p>
          <a:p>
            <a:r>
              <a:rPr lang="en-US" dirty="0" smtClean="0"/>
              <a:t>Practice literary and cultural analysis</a:t>
            </a:r>
          </a:p>
          <a:p>
            <a:r>
              <a:rPr lang="en-US" dirty="0" smtClean="0"/>
              <a:t>Introduce literary  and popular genres:</a:t>
            </a:r>
          </a:p>
        </p:txBody>
      </p:sp>
      <p:sp>
        <p:nvSpPr>
          <p:cNvPr id="4" name="TextBox 3"/>
          <p:cNvSpPr txBox="1"/>
          <p:nvPr/>
        </p:nvSpPr>
        <p:spPr>
          <a:xfrm>
            <a:off x="580016" y="3850281"/>
            <a:ext cx="8020220" cy="1323439"/>
          </a:xfrm>
          <a:prstGeom prst="rect">
            <a:avLst/>
          </a:prstGeom>
          <a:noFill/>
        </p:spPr>
        <p:txBody>
          <a:bodyPr wrap="square" numCol="2" rtlCol="0">
            <a:spAutoFit/>
          </a:bodyPr>
          <a:lstStyle/>
          <a:p>
            <a:pPr marL="742950" lvl="1" indent="-285750">
              <a:buFont typeface="Wingdings" charset="2"/>
              <a:buChar char="Ø"/>
            </a:pPr>
            <a:r>
              <a:rPr lang="en-US" sz="2000" dirty="0">
                <a:solidFill>
                  <a:srgbClr val="F79646"/>
                </a:solidFill>
              </a:rPr>
              <a:t>Horror</a:t>
            </a:r>
          </a:p>
          <a:p>
            <a:pPr marL="742950" lvl="1" indent="-285750">
              <a:buFont typeface="Wingdings" charset="2"/>
              <a:buChar char="Ø"/>
            </a:pPr>
            <a:r>
              <a:rPr lang="en-US" sz="2000" dirty="0">
                <a:solidFill>
                  <a:srgbClr val="F79646"/>
                </a:solidFill>
              </a:rPr>
              <a:t>Science Fiction</a:t>
            </a:r>
          </a:p>
          <a:p>
            <a:pPr marL="742950" lvl="1" indent="-285750">
              <a:buFont typeface="Wingdings" charset="2"/>
              <a:buChar char="Ø"/>
            </a:pPr>
            <a:r>
              <a:rPr lang="en-US" sz="2000" dirty="0">
                <a:solidFill>
                  <a:srgbClr val="F79646"/>
                </a:solidFill>
              </a:rPr>
              <a:t>Fantasy</a:t>
            </a:r>
          </a:p>
          <a:p>
            <a:pPr marL="742950" lvl="1" indent="-285750">
              <a:buFont typeface="Wingdings" charset="2"/>
              <a:buChar char="Ø"/>
            </a:pPr>
            <a:r>
              <a:rPr lang="en-US" sz="2000" dirty="0">
                <a:solidFill>
                  <a:srgbClr val="F79646"/>
                </a:solidFill>
              </a:rPr>
              <a:t>Speculative </a:t>
            </a:r>
            <a:r>
              <a:rPr lang="en-US" sz="2000" dirty="0" smtClean="0">
                <a:solidFill>
                  <a:srgbClr val="F79646"/>
                </a:solidFill>
              </a:rPr>
              <a:t>Fiction</a:t>
            </a:r>
          </a:p>
          <a:p>
            <a:pPr marL="742950" lvl="1" indent="-285750">
              <a:buFont typeface="Wingdings" charset="2"/>
              <a:buChar char="Ø"/>
            </a:pPr>
            <a:r>
              <a:rPr lang="en-US" sz="2000" dirty="0" smtClean="0">
                <a:solidFill>
                  <a:srgbClr val="F79646"/>
                </a:solidFill>
              </a:rPr>
              <a:t>Fairy Tale</a:t>
            </a:r>
          </a:p>
          <a:p>
            <a:pPr marL="742950" lvl="1" indent="-285750">
              <a:buFont typeface="Wingdings" charset="2"/>
              <a:buChar char="Ø"/>
            </a:pPr>
            <a:r>
              <a:rPr lang="en-US" sz="2000" dirty="0" smtClean="0">
                <a:solidFill>
                  <a:srgbClr val="F79646"/>
                </a:solidFill>
              </a:rPr>
              <a:t>Gothic</a:t>
            </a:r>
          </a:p>
          <a:p>
            <a:pPr marL="742950" lvl="1" indent="-285750">
              <a:buFont typeface="Wingdings" charset="2"/>
              <a:buChar char="Ø"/>
            </a:pPr>
            <a:r>
              <a:rPr lang="en-US" sz="2000" dirty="0" smtClean="0">
                <a:solidFill>
                  <a:srgbClr val="F79646"/>
                </a:solidFill>
              </a:rPr>
              <a:t>Modernism</a:t>
            </a:r>
          </a:p>
          <a:p>
            <a:pPr marL="742950" lvl="1" indent="-285750">
              <a:buFont typeface="Wingdings" charset="2"/>
              <a:buChar char="Ø"/>
            </a:pPr>
            <a:r>
              <a:rPr lang="en-US" sz="2000" dirty="0" smtClean="0">
                <a:solidFill>
                  <a:srgbClr val="F79646"/>
                </a:solidFill>
              </a:rPr>
              <a:t>Postmodernism</a:t>
            </a:r>
            <a:endParaRPr lang="en-US" sz="2000" dirty="0">
              <a:solidFill>
                <a:srgbClr val="F79646"/>
              </a:solidFill>
            </a:endParaRPr>
          </a:p>
        </p:txBody>
      </p:sp>
    </p:spTree>
    <p:extLst>
      <p:ext uri="{BB962C8B-B14F-4D97-AF65-F5344CB8AC3E}">
        <p14:creationId xmlns:p14="http://schemas.microsoft.com/office/powerpoint/2010/main" val="3628551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&amp; Requests</a:t>
            </a:r>
            <a:endParaRPr lang="en-US" dirty="0"/>
          </a:p>
        </p:txBody>
      </p:sp>
      <p:sp>
        <p:nvSpPr>
          <p:cNvPr id="3" name="Content Placeholder 2"/>
          <p:cNvSpPr>
            <a:spLocks noGrp="1"/>
          </p:cNvSpPr>
          <p:nvPr>
            <p:ph idx="1"/>
          </p:nvPr>
        </p:nvSpPr>
        <p:spPr/>
        <p:txBody>
          <a:bodyPr/>
          <a:lstStyle/>
          <a:p>
            <a:r>
              <a:rPr lang="en-US" dirty="0" smtClean="0">
                <a:solidFill>
                  <a:srgbClr val="FFFF00"/>
                </a:solidFill>
              </a:rPr>
              <a:t>Cell phones on silent, put away</a:t>
            </a:r>
          </a:p>
          <a:p>
            <a:r>
              <a:rPr lang="en-US" dirty="0" smtClean="0">
                <a:solidFill>
                  <a:srgbClr val="FFFF00"/>
                </a:solidFill>
              </a:rPr>
              <a:t>Arrive on time</a:t>
            </a:r>
          </a:p>
          <a:p>
            <a:r>
              <a:rPr lang="en-US" dirty="0" smtClean="0">
                <a:solidFill>
                  <a:srgbClr val="FFFF00"/>
                </a:solidFill>
              </a:rPr>
              <a:t>Please do NOT sit in last few rows</a:t>
            </a:r>
          </a:p>
          <a:p>
            <a:r>
              <a:rPr lang="en-US" dirty="0" smtClean="0">
                <a:solidFill>
                  <a:srgbClr val="FFFF00"/>
                </a:solidFill>
              </a:rPr>
              <a:t>Drinks/food OK, but clean up after yourself </a:t>
            </a:r>
            <a:r>
              <a:rPr lang="en-US" dirty="0" smtClean="0">
                <a:solidFill>
                  <a:srgbClr val="FFFF00"/>
                </a:solidFill>
                <a:sym typeface="Wingdings"/>
              </a:rPr>
              <a:t></a:t>
            </a:r>
          </a:p>
          <a:p>
            <a:pPr marL="0" indent="0">
              <a:buNone/>
            </a:pPr>
            <a:endParaRPr lang="en-US" dirty="0"/>
          </a:p>
        </p:txBody>
      </p:sp>
    </p:spTree>
    <p:extLst>
      <p:ext uri="{BB962C8B-B14F-4D97-AF65-F5344CB8AC3E}">
        <p14:creationId xmlns:p14="http://schemas.microsoft.com/office/powerpoint/2010/main" val="2903746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Texts (5)</a:t>
            </a:r>
            <a:endParaRPr lang="en-US" dirty="0"/>
          </a:p>
        </p:txBody>
      </p:sp>
      <p:sp>
        <p:nvSpPr>
          <p:cNvPr id="5" name="TextBox 4"/>
          <p:cNvSpPr txBox="1"/>
          <p:nvPr/>
        </p:nvSpPr>
        <p:spPr>
          <a:xfrm>
            <a:off x="316088" y="1982285"/>
            <a:ext cx="5350443" cy="4955202"/>
          </a:xfrm>
          <a:prstGeom prst="rect">
            <a:avLst/>
          </a:prstGeom>
          <a:noFill/>
        </p:spPr>
        <p:txBody>
          <a:bodyPr wrap="square" rtlCol="0">
            <a:spAutoFit/>
          </a:bodyPr>
          <a:lstStyle/>
          <a:p>
            <a:r>
              <a:rPr lang="en-US" sz="2600" dirty="0" smtClean="0">
                <a:solidFill>
                  <a:srgbClr val="F79646"/>
                </a:solidFill>
              </a:rPr>
              <a:t>1. Angela Carter, </a:t>
            </a:r>
            <a:r>
              <a:rPr lang="en-US" sz="2600" i="1" dirty="0" smtClean="0">
                <a:solidFill>
                  <a:srgbClr val="F79646"/>
                </a:solidFill>
              </a:rPr>
              <a:t>The Bloody Chamber &amp; Other Stories</a:t>
            </a:r>
            <a:r>
              <a:rPr lang="en-US" sz="2600" dirty="0" smtClean="0">
                <a:solidFill>
                  <a:srgbClr val="F79646"/>
                </a:solidFill>
              </a:rPr>
              <a:t> </a:t>
            </a:r>
            <a:endParaRPr lang="en-US" sz="2600" i="1" dirty="0" smtClean="0">
              <a:solidFill>
                <a:srgbClr val="F79646"/>
              </a:solidFill>
            </a:endParaRPr>
          </a:p>
          <a:p>
            <a:endParaRPr lang="en-US" sz="2200" dirty="0">
              <a:solidFill>
                <a:srgbClr val="F79646"/>
              </a:solidFill>
            </a:endParaRPr>
          </a:p>
          <a:p>
            <a:r>
              <a:rPr lang="en-US" sz="2200" dirty="0" smtClean="0">
                <a:solidFill>
                  <a:srgbClr val="F79646"/>
                </a:solidFill>
              </a:rPr>
              <a:t>(Penguin Classics Deluxe Edition, 2015)</a:t>
            </a:r>
          </a:p>
          <a:p>
            <a:endParaRPr lang="en-US" sz="2200" dirty="0">
              <a:solidFill>
                <a:srgbClr val="F79646"/>
              </a:solidFill>
            </a:endParaRPr>
          </a:p>
          <a:p>
            <a:r>
              <a:rPr lang="en-US" sz="2200" dirty="0" smtClean="0"/>
              <a:t>Available at: </a:t>
            </a:r>
          </a:p>
          <a:p>
            <a:endParaRPr lang="en-US" sz="2200" dirty="0" smtClean="0">
              <a:solidFill>
                <a:srgbClr val="F79646"/>
              </a:solidFill>
            </a:endParaRPr>
          </a:p>
          <a:p>
            <a:pPr marL="342900" indent="-342900">
              <a:buFont typeface="Arial"/>
              <a:buChar char="•"/>
            </a:pPr>
            <a:r>
              <a:rPr lang="en-US" sz="2200" dirty="0" smtClean="0">
                <a:solidFill>
                  <a:srgbClr val="F79646"/>
                </a:solidFill>
              </a:rPr>
              <a:t>Spartan Bookstore (International Center)</a:t>
            </a:r>
          </a:p>
          <a:p>
            <a:pPr marL="342900" indent="-342900">
              <a:buFont typeface="Arial"/>
              <a:buChar char="•"/>
            </a:pPr>
            <a:r>
              <a:rPr lang="en-US" sz="2200" dirty="0" smtClean="0">
                <a:solidFill>
                  <a:srgbClr val="F79646"/>
                </a:solidFill>
              </a:rPr>
              <a:t>Most bookstores</a:t>
            </a:r>
          </a:p>
          <a:p>
            <a:pPr marL="342900" indent="-342900">
              <a:buFont typeface="Arial"/>
              <a:buChar char="•"/>
            </a:pPr>
            <a:r>
              <a:rPr lang="en-US" sz="2200" dirty="0" smtClean="0">
                <a:solidFill>
                  <a:srgbClr val="F79646"/>
                </a:solidFill>
              </a:rPr>
              <a:t>Amazon, Barnes &amp; Noble, etc. </a:t>
            </a:r>
          </a:p>
          <a:p>
            <a:pPr marL="342900" indent="-342900">
              <a:buFont typeface="Arial"/>
              <a:buChar char="•"/>
            </a:pPr>
            <a:r>
              <a:rPr lang="en-US" sz="2200" dirty="0" smtClean="0">
                <a:solidFill>
                  <a:srgbClr val="FF0000"/>
                </a:solidFill>
              </a:rPr>
              <a:t>*Needed for next class*</a:t>
            </a:r>
          </a:p>
          <a:p>
            <a:endParaRPr lang="en-US" sz="2200" dirty="0">
              <a:solidFill>
                <a:srgbClr val="F79646"/>
              </a:solidFill>
            </a:endParaRPr>
          </a:p>
          <a:p>
            <a:endParaRPr lang="en-US" sz="2200" dirty="0">
              <a:solidFill>
                <a:srgbClr val="F79646"/>
              </a:solidFill>
            </a:endParaRPr>
          </a:p>
          <a:p>
            <a:endParaRPr lang="en-US" sz="2200" dirty="0" smtClean="0">
              <a:solidFill>
                <a:srgbClr val="F79646"/>
              </a:solidFill>
            </a:endParaRPr>
          </a:p>
        </p:txBody>
      </p:sp>
      <p:pic>
        <p:nvPicPr>
          <p:cNvPr id="4" name="Picture 3"/>
          <p:cNvPicPr>
            <a:picLocks noChangeAspect="1"/>
          </p:cNvPicPr>
          <p:nvPr/>
        </p:nvPicPr>
        <p:blipFill>
          <a:blip r:embed="rId2"/>
          <a:stretch>
            <a:fillRect/>
          </a:stretch>
        </p:blipFill>
        <p:spPr>
          <a:xfrm>
            <a:off x="5947417" y="2082265"/>
            <a:ext cx="3196584" cy="4775735"/>
          </a:xfrm>
          <a:prstGeom prst="rect">
            <a:avLst/>
          </a:prstGeom>
        </p:spPr>
      </p:pic>
    </p:spTree>
    <p:extLst>
      <p:ext uri="{BB962C8B-B14F-4D97-AF65-F5344CB8AC3E}">
        <p14:creationId xmlns:p14="http://schemas.microsoft.com/office/powerpoint/2010/main" val="19784285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Texts (5)</a:t>
            </a:r>
          </a:p>
        </p:txBody>
      </p:sp>
      <p:pic>
        <p:nvPicPr>
          <p:cNvPr id="4" name="Picture 3"/>
          <p:cNvPicPr>
            <a:picLocks noChangeAspect="1"/>
          </p:cNvPicPr>
          <p:nvPr/>
        </p:nvPicPr>
        <p:blipFill>
          <a:blip r:embed="rId2"/>
          <a:stretch>
            <a:fillRect/>
          </a:stretch>
        </p:blipFill>
        <p:spPr>
          <a:xfrm>
            <a:off x="-1" y="1911995"/>
            <a:ext cx="3297337" cy="4946006"/>
          </a:xfrm>
          <a:prstGeom prst="rect">
            <a:avLst/>
          </a:prstGeom>
        </p:spPr>
      </p:pic>
      <p:sp>
        <p:nvSpPr>
          <p:cNvPr id="5" name="TextBox 4"/>
          <p:cNvSpPr txBox="1"/>
          <p:nvPr/>
        </p:nvSpPr>
        <p:spPr>
          <a:xfrm>
            <a:off x="3980714" y="1790287"/>
            <a:ext cx="5060244" cy="4955202"/>
          </a:xfrm>
          <a:prstGeom prst="rect">
            <a:avLst/>
          </a:prstGeom>
          <a:noFill/>
        </p:spPr>
        <p:txBody>
          <a:bodyPr wrap="square" rtlCol="0">
            <a:spAutoFit/>
          </a:bodyPr>
          <a:lstStyle/>
          <a:p>
            <a:r>
              <a:rPr lang="en-US" sz="2600" dirty="0" smtClean="0">
                <a:solidFill>
                  <a:srgbClr val="F79646"/>
                </a:solidFill>
              </a:rPr>
              <a:t>2. Franz Kafka, </a:t>
            </a:r>
            <a:r>
              <a:rPr lang="en-US" sz="2600" i="1" dirty="0" smtClean="0">
                <a:solidFill>
                  <a:srgbClr val="F79646"/>
                </a:solidFill>
              </a:rPr>
              <a:t>The Metamorphosis </a:t>
            </a:r>
            <a:r>
              <a:rPr lang="en-US" sz="2600" dirty="0" smtClean="0">
                <a:solidFill>
                  <a:srgbClr val="F79646"/>
                </a:solidFill>
              </a:rPr>
              <a:t>(1915) </a:t>
            </a:r>
          </a:p>
          <a:p>
            <a:endParaRPr lang="en-US" sz="2200" dirty="0">
              <a:solidFill>
                <a:srgbClr val="F79646"/>
              </a:solidFill>
            </a:endParaRPr>
          </a:p>
          <a:p>
            <a:r>
              <a:rPr lang="en-US" sz="2200" dirty="0" smtClean="0">
                <a:solidFill>
                  <a:srgbClr val="F79646"/>
                </a:solidFill>
              </a:rPr>
              <a:t>Translated by Susan </a:t>
            </a:r>
            <a:r>
              <a:rPr lang="en-US" sz="2200" dirty="0" err="1" smtClean="0">
                <a:solidFill>
                  <a:srgbClr val="F79646"/>
                </a:solidFill>
              </a:rPr>
              <a:t>Bernofsky</a:t>
            </a:r>
            <a:endParaRPr lang="en-US" sz="2200" dirty="0">
              <a:solidFill>
                <a:srgbClr val="F79646"/>
              </a:solidFill>
            </a:endParaRPr>
          </a:p>
          <a:p>
            <a:endParaRPr lang="en-US" sz="2200" dirty="0" smtClean="0">
              <a:solidFill>
                <a:srgbClr val="F79646"/>
              </a:solidFill>
            </a:endParaRPr>
          </a:p>
          <a:p>
            <a:r>
              <a:rPr lang="en-US" sz="2200" dirty="0" smtClean="0">
                <a:solidFill>
                  <a:srgbClr val="F79646"/>
                </a:solidFill>
              </a:rPr>
              <a:t>(Norton, 2014)</a:t>
            </a:r>
          </a:p>
          <a:p>
            <a:endParaRPr lang="en-US" sz="2200" dirty="0">
              <a:solidFill>
                <a:srgbClr val="F79646"/>
              </a:solidFill>
            </a:endParaRPr>
          </a:p>
          <a:p>
            <a:r>
              <a:rPr lang="en-US" sz="2200" dirty="0"/>
              <a:t>Available at: </a:t>
            </a:r>
          </a:p>
          <a:p>
            <a:endParaRPr lang="en-US" sz="2200" dirty="0">
              <a:solidFill>
                <a:srgbClr val="F79646"/>
              </a:solidFill>
            </a:endParaRPr>
          </a:p>
          <a:p>
            <a:pPr marL="342900" indent="-342900">
              <a:buFont typeface="Arial"/>
              <a:buChar char="•"/>
            </a:pPr>
            <a:r>
              <a:rPr lang="en-US" sz="2200" dirty="0">
                <a:solidFill>
                  <a:srgbClr val="F79646"/>
                </a:solidFill>
              </a:rPr>
              <a:t>Spartan Bookstore (International Center)</a:t>
            </a:r>
          </a:p>
          <a:p>
            <a:pPr marL="342900" indent="-342900">
              <a:buFont typeface="Arial"/>
              <a:buChar char="•"/>
            </a:pPr>
            <a:r>
              <a:rPr lang="en-US" sz="2200" dirty="0">
                <a:solidFill>
                  <a:srgbClr val="F79646"/>
                </a:solidFill>
              </a:rPr>
              <a:t>Most bookstores</a:t>
            </a:r>
          </a:p>
          <a:p>
            <a:pPr marL="342900" indent="-342900">
              <a:buFont typeface="Arial"/>
              <a:buChar char="•"/>
            </a:pPr>
            <a:r>
              <a:rPr lang="en-US" sz="2200" dirty="0">
                <a:solidFill>
                  <a:srgbClr val="F79646"/>
                </a:solidFill>
              </a:rPr>
              <a:t>Amazon, Barnes &amp; Noble, etc. </a:t>
            </a:r>
          </a:p>
          <a:p>
            <a:endParaRPr lang="en-US" sz="2200" dirty="0">
              <a:solidFill>
                <a:srgbClr val="F79646"/>
              </a:solidFill>
            </a:endParaRPr>
          </a:p>
        </p:txBody>
      </p:sp>
    </p:spTree>
    <p:extLst>
      <p:ext uri="{BB962C8B-B14F-4D97-AF65-F5344CB8AC3E}">
        <p14:creationId xmlns:p14="http://schemas.microsoft.com/office/powerpoint/2010/main" val="39302933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Texts (5)</a:t>
            </a:r>
          </a:p>
        </p:txBody>
      </p:sp>
      <p:sp>
        <p:nvSpPr>
          <p:cNvPr id="5" name="TextBox 4"/>
          <p:cNvSpPr txBox="1"/>
          <p:nvPr/>
        </p:nvSpPr>
        <p:spPr>
          <a:xfrm>
            <a:off x="316089" y="1745462"/>
            <a:ext cx="5060244" cy="4955202"/>
          </a:xfrm>
          <a:prstGeom prst="rect">
            <a:avLst/>
          </a:prstGeom>
          <a:noFill/>
        </p:spPr>
        <p:txBody>
          <a:bodyPr wrap="square" rtlCol="0">
            <a:spAutoFit/>
          </a:bodyPr>
          <a:lstStyle/>
          <a:p>
            <a:r>
              <a:rPr lang="en-US" sz="2600" dirty="0" smtClean="0">
                <a:solidFill>
                  <a:srgbClr val="F79646"/>
                </a:solidFill>
              </a:rPr>
              <a:t>3. Marjorie Liu, </a:t>
            </a:r>
            <a:r>
              <a:rPr lang="en-US" sz="2600" i="1" dirty="0" err="1" smtClean="0">
                <a:solidFill>
                  <a:srgbClr val="F79646"/>
                </a:solidFill>
              </a:rPr>
              <a:t>Monstress</a:t>
            </a:r>
            <a:r>
              <a:rPr lang="en-US" sz="2600" i="1" dirty="0" smtClean="0">
                <a:solidFill>
                  <a:srgbClr val="F79646"/>
                </a:solidFill>
              </a:rPr>
              <a:t>, Vol. 1</a:t>
            </a:r>
            <a:r>
              <a:rPr lang="en-US" sz="2600" dirty="0" smtClean="0">
                <a:solidFill>
                  <a:srgbClr val="F79646"/>
                </a:solidFill>
              </a:rPr>
              <a:t>: </a:t>
            </a:r>
            <a:r>
              <a:rPr lang="en-US" sz="2600" i="1" dirty="0" smtClean="0">
                <a:solidFill>
                  <a:srgbClr val="F79646"/>
                </a:solidFill>
              </a:rPr>
              <a:t>Awakening</a:t>
            </a:r>
          </a:p>
          <a:p>
            <a:endParaRPr lang="en-US" sz="2200" dirty="0">
              <a:solidFill>
                <a:srgbClr val="F79646"/>
              </a:solidFill>
            </a:endParaRPr>
          </a:p>
          <a:p>
            <a:r>
              <a:rPr lang="en-US" sz="2200" dirty="0" smtClean="0">
                <a:solidFill>
                  <a:srgbClr val="F79646"/>
                </a:solidFill>
              </a:rPr>
              <a:t>(Image Comics, 2016)</a:t>
            </a:r>
          </a:p>
          <a:p>
            <a:endParaRPr lang="en-US" sz="2200" dirty="0">
              <a:solidFill>
                <a:srgbClr val="F79646"/>
              </a:solidFill>
            </a:endParaRPr>
          </a:p>
          <a:p>
            <a:r>
              <a:rPr lang="en-US" sz="2200" dirty="0"/>
              <a:t>Available at: </a:t>
            </a:r>
          </a:p>
          <a:p>
            <a:endParaRPr lang="en-US" sz="2200" dirty="0">
              <a:solidFill>
                <a:srgbClr val="F79646"/>
              </a:solidFill>
            </a:endParaRPr>
          </a:p>
          <a:p>
            <a:pPr marL="342900" indent="-342900">
              <a:buFont typeface="Arial"/>
              <a:buChar char="•"/>
            </a:pPr>
            <a:r>
              <a:rPr lang="en-US" sz="2200" dirty="0">
                <a:solidFill>
                  <a:srgbClr val="F79646"/>
                </a:solidFill>
              </a:rPr>
              <a:t>Spartan Bookstore (International Center)</a:t>
            </a:r>
          </a:p>
          <a:p>
            <a:pPr marL="342900" indent="-342900">
              <a:buFont typeface="Arial"/>
              <a:buChar char="•"/>
            </a:pPr>
            <a:r>
              <a:rPr lang="en-US" sz="2200" dirty="0" err="1">
                <a:solidFill>
                  <a:srgbClr val="F79646"/>
                </a:solidFill>
              </a:rPr>
              <a:t>www.imagecomics.com</a:t>
            </a:r>
            <a:endParaRPr lang="en-US" sz="2200" dirty="0">
              <a:solidFill>
                <a:srgbClr val="F79646"/>
              </a:solidFill>
            </a:endParaRPr>
          </a:p>
          <a:p>
            <a:pPr marL="342900" indent="-342900">
              <a:buFont typeface="Arial"/>
              <a:buChar char="•"/>
            </a:pPr>
            <a:r>
              <a:rPr lang="en-US" sz="2200" dirty="0" smtClean="0">
                <a:solidFill>
                  <a:srgbClr val="F79646"/>
                </a:solidFill>
              </a:rPr>
              <a:t>Amazon</a:t>
            </a:r>
            <a:r>
              <a:rPr lang="en-US" sz="2200" dirty="0">
                <a:solidFill>
                  <a:srgbClr val="F79646"/>
                </a:solidFill>
              </a:rPr>
              <a:t>, Barnes &amp; Noble, etc. </a:t>
            </a:r>
            <a:endParaRPr lang="en-US" sz="2200" dirty="0" smtClean="0">
              <a:solidFill>
                <a:srgbClr val="F79646"/>
              </a:solidFill>
            </a:endParaRPr>
          </a:p>
          <a:p>
            <a:pPr marL="342900" indent="-342900">
              <a:buFont typeface="Arial"/>
              <a:buChar char="•"/>
            </a:pPr>
            <a:r>
              <a:rPr lang="en-US" sz="2200" dirty="0" smtClean="0">
                <a:solidFill>
                  <a:srgbClr val="F79646"/>
                </a:solidFill>
              </a:rPr>
              <a:t>Some comic shops or bookstores</a:t>
            </a:r>
          </a:p>
          <a:p>
            <a:endParaRPr lang="en-US" sz="2200" dirty="0">
              <a:solidFill>
                <a:srgbClr val="F79646"/>
              </a:solidFill>
            </a:endParaRPr>
          </a:p>
          <a:p>
            <a:endParaRPr lang="en-US" sz="2200" dirty="0" smtClean="0">
              <a:solidFill>
                <a:srgbClr val="F79646"/>
              </a:solidFill>
            </a:endParaRPr>
          </a:p>
        </p:txBody>
      </p:sp>
      <p:pic>
        <p:nvPicPr>
          <p:cNvPr id="6" name="Picture 5"/>
          <p:cNvPicPr>
            <a:picLocks noChangeAspect="1"/>
          </p:cNvPicPr>
          <p:nvPr/>
        </p:nvPicPr>
        <p:blipFill>
          <a:blip r:embed="rId2"/>
          <a:stretch>
            <a:fillRect/>
          </a:stretch>
        </p:blipFill>
        <p:spPr>
          <a:xfrm>
            <a:off x="5788656" y="1700109"/>
            <a:ext cx="3355344" cy="5157892"/>
          </a:xfrm>
          <a:prstGeom prst="rect">
            <a:avLst/>
          </a:prstGeom>
        </p:spPr>
      </p:pic>
    </p:spTree>
    <p:extLst>
      <p:ext uri="{BB962C8B-B14F-4D97-AF65-F5344CB8AC3E}">
        <p14:creationId xmlns:p14="http://schemas.microsoft.com/office/powerpoint/2010/main" val="2060505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Texts (5)</a:t>
            </a:r>
          </a:p>
        </p:txBody>
      </p:sp>
      <p:sp>
        <p:nvSpPr>
          <p:cNvPr id="5" name="TextBox 4"/>
          <p:cNvSpPr txBox="1"/>
          <p:nvPr/>
        </p:nvSpPr>
        <p:spPr>
          <a:xfrm>
            <a:off x="4009343" y="1922033"/>
            <a:ext cx="4762943" cy="4216539"/>
          </a:xfrm>
          <a:prstGeom prst="rect">
            <a:avLst/>
          </a:prstGeom>
          <a:noFill/>
        </p:spPr>
        <p:txBody>
          <a:bodyPr wrap="square" rtlCol="0">
            <a:spAutoFit/>
          </a:bodyPr>
          <a:lstStyle/>
          <a:p>
            <a:r>
              <a:rPr lang="en-US" sz="2600" dirty="0">
                <a:solidFill>
                  <a:srgbClr val="F79646"/>
                </a:solidFill>
              </a:rPr>
              <a:t>4</a:t>
            </a:r>
            <a:r>
              <a:rPr lang="en-US" sz="2600" dirty="0" smtClean="0">
                <a:solidFill>
                  <a:srgbClr val="F79646"/>
                </a:solidFill>
              </a:rPr>
              <a:t>. Octavia Butler, </a:t>
            </a:r>
            <a:r>
              <a:rPr lang="en-US" sz="2600" i="1" dirty="0" smtClean="0">
                <a:solidFill>
                  <a:srgbClr val="F79646"/>
                </a:solidFill>
              </a:rPr>
              <a:t>Fledgling</a:t>
            </a:r>
            <a:r>
              <a:rPr lang="en-US" sz="2600" dirty="0" smtClean="0">
                <a:solidFill>
                  <a:srgbClr val="F79646"/>
                </a:solidFill>
              </a:rPr>
              <a:t> (2005)</a:t>
            </a:r>
          </a:p>
          <a:p>
            <a:endParaRPr lang="en-US" sz="2200" dirty="0" smtClean="0">
              <a:solidFill>
                <a:srgbClr val="F79646"/>
              </a:solidFill>
            </a:endParaRPr>
          </a:p>
          <a:p>
            <a:r>
              <a:rPr lang="en-US" sz="2200" dirty="0" smtClean="0">
                <a:solidFill>
                  <a:srgbClr val="F79646"/>
                </a:solidFill>
              </a:rPr>
              <a:t>(Grand Central Publishing, 2007)</a:t>
            </a:r>
          </a:p>
          <a:p>
            <a:endParaRPr lang="en-US" sz="2200" dirty="0">
              <a:solidFill>
                <a:srgbClr val="F79646"/>
              </a:solidFill>
            </a:endParaRPr>
          </a:p>
          <a:p>
            <a:r>
              <a:rPr lang="en-US" sz="2200" dirty="0"/>
              <a:t>Available at: </a:t>
            </a:r>
          </a:p>
          <a:p>
            <a:endParaRPr lang="en-US" sz="2200" dirty="0">
              <a:solidFill>
                <a:srgbClr val="F79646"/>
              </a:solidFill>
            </a:endParaRPr>
          </a:p>
          <a:p>
            <a:pPr marL="342900" indent="-342900">
              <a:buFont typeface="Arial"/>
              <a:buChar char="•"/>
            </a:pPr>
            <a:r>
              <a:rPr lang="en-US" sz="2200" dirty="0">
                <a:solidFill>
                  <a:srgbClr val="F79646"/>
                </a:solidFill>
              </a:rPr>
              <a:t>Spartan Bookstore (International Center)</a:t>
            </a:r>
          </a:p>
          <a:p>
            <a:pPr marL="342900" indent="-342900">
              <a:buFont typeface="Arial"/>
              <a:buChar char="•"/>
            </a:pPr>
            <a:r>
              <a:rPr lang="en-US" sz="2200" dirty="0" smtClean="0">
                <a:solidFill>
                  <a:srgbClr val="F79646"/>
                </a:solidFill>
              </a:rPr>
              <a:t>Some bookstores</a:t>
            </a:r>
            <a:endParaRPr lang="en-US" sz="2200" dirty="0">
              <a:solidFill>
                <a:srgbClr val="F79646"/>
              </a:solidFill>
            </a:endParaRPr>
          </a:p>
          <a:p>
            <a:pPr marL="342900" indent="-342900">
              <a:buFont typeface="Arial"/>
              <a:buChar char="•"/>
            </a:pPr>
            <a:r>
              <a:rPr lang="en-US" sz="2200" dirty="0">
                <a:solidFill>
                  <a:srgbClr val="F79646"/>
                </a:solidFill>
              </a:rPr>
              <a:t>Amazon, Barnes &amp; Noble, etc. </a:t>
            </a:r>
          </a:p>
          <a:p>
            <a:endParaRPr lang="en-US" sz="2200" dirty="0" smtClean="0">
              <a:solidFill>
                <a:srgbClr val="F79646"/>
              </a:solidFill>
            </a:endParaRPr>
          </a:p>
          <a:p>
            <a:endParaRPr lang="en-US" sz="2200" dirty="0">
              <a:solidFill>
                <a:srgbClr val="F79646"/>
              </a:solidFill>
            </a:endParaRPr>
          </a:p>
        </p:txBody>
      </p:sp>
      <p:pic>
        <p:nvPicPr>
          <p:cNvPr id="6" name="Picture 5"/>
          <p:cNvPicPr>
            <a:picLocks noChangeAspect="1"/>
          </p:cNvPicPr>
          <p:nvPr/>
        </p:nvPicPr>
        <p:blipFill>
          <a:blip r:embed="rId2"/>
          <a:stretch>
            <a:fillRect/>
          </a:stretch>
        </p:blipFill>
        <p:spPr>
          <a:xfrm>
            <a:off x="0" y="2063658"/>
            <a:ext cx="3595758" cy="4794343"/>
          </a:xfrm>
          <a:prstGeom prst="rect">
            <a:avLst/>
          </a:prstGeom>
        </p:spPr>
      </p:pic>
    </p:spTree>
    <p:extLst>
      <p:ext uri="{BB962C8B-B14F-4D97-AF65-F5344CB8AC3E}">
        <p14:creationId xmlns:p14="http://schemas.microsoft.com/office/powerpoint/2010/main" val="348587771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Texts (5)</a:t>
            </a:r>
          </a:p>
        </p:txBody>
      </p:sp>
      <p:sp>
        <p:nvSpPr>
          <p:cNvPr id="5" name="TextBox 4"/>
          <p:cNvSpPr txBox="1"/>
          <p:nvPr/>
        </p:nvSpPr>
        <p:spPr>
          <a:xfrm>
            <a:off x="5415416" y="2454410"/>
            <a:ext cx="3814071" cy="3970318"/>
          </a:xfrm>
          <a:prstGeom prst="rect">
            <a:avLst/>
          </a:prstGeom>
          <a:noFill/>
        </p:spPr>
        <p:txBody>
          <a:bodyPr wrap="square" rtlCol="0">
            <a:spAutoFit/>
          </a:bodyPr>
          <a:lstStyle/>
          <a:p>
            <a:r>
              <a:rPr lang="en-US" sz="2600" dirty="0" smtClean="0">
                <a:solidFill>
                  <a:srgbClr val="F79646"/>
                </a:solidFill>
              </a:rPr>
              <a:t>5. IAH 207 COURSE PACK</a:t>
            </a:r>
          </a:p>
          <a:p>
            <a:endParaRPr lang="en-US" sz="2600" dirty="0" smtClean="0">
              <a:solidFill>
                <a:srgbClr val="F79646"/>
              </a:solidFill>
            </a:endParaRPr>
          </a:p>
          <a:p>
            <a:r>
              <a:rPr lang="en-US" sz="2600" dirty="0" smtClean="0">
                <a:solidFill>
                  <a:srgbClr val="F79646"/>
                </a:solidFill>
              </a:rPr>
              <a:t>(MSU Libraries)</a:t>
            </a:r>
          </a:p>
          <a:p>
            <a:endParaRPr lang="en-US" sz="2600" dirty="0">
              <a:solidFill>
                <a:srgbClr val="F79646"/>
              </a:solidFill>
            </a:endParaRPr>
          </a:p>
          <a:p>
            <a:r>
              <a:rPr lang="en-US" sz="2600" dirty="0" smtClean="0"/>
              <a:t>*Only*  Available </a:t>
            </a:r>
            <a:r>
              <a:rPr lang="en-US" sz="2600" dirty="0"/>
              <a:t>at: </a:t>
            </a:r>
          </a:p>
          <a:p>
            <a:endParaRPr lang="en-US" sz="2600" dirty="0">
              <a:solidFill>
                <a:srgbClr val="F79646"/>
              </a:solidFill>
            </a:endParaRPr>
          </a:p>
          <a:p>
            <a:r>
              <a:rPr lang="en-US" sz="2600" dirty="0" smtClean="0">
                <a:solidFill>
                  <a:srgbClr val="F79646"/>
                </a:solidFill>
              </a:rPr>
              <a:t>Spartan </a:t>
            </a:r>
            <a:r>
              <a:rPr lang="en-US" sz="2600" dirty="0">
                <a:solidFill>
                  <a:srgbClr val="F79646"/>
                </a:solidFill>
              </a:rPr>
              <a:t>Bookstore (International Center)</a:t>
            </a:r>
          </a:p>
          <a:p>
            <a:endParaRPr lang="en-US" sz="2200" dirty="0" smtClean="0">
              <a:solidFill>
                <a:srgbClr val="F79646"/>
              </a:solidFill>
            </a:endParaRPr>
          </a:p>
          <a:p>
            <a:endParaRPr lang="en-US" sz="2200" dirty="0">
              <a:solidFill>
                <a:srgbClr val="F79646"/>
              </a:solidFill>
            </a:endParaRPr>
          </a:p>
        </p:txBody>
      </p:sp>
      <p:pic>
        <p:nvPicPr>
          <p:cNvPr id="4" name="Picture 3"/>
          <p:cNvPicPr>
            <a:picLocks noChangeAspect="1"/>
          </p:cNvPicPr>
          <p:nvPr/>
        </p:nvPicPr>
        <p:blipFill>
          <a:blip r:embed="rId2"/>
          <a:stretch>
            <a:fillRect/>
          </a:stretch>
        </p:blipFill>
        <p:spPr>
          <a:xfrm>
            <a:off x="-1" y="3040538"/>
            <a:ext cx="5169169" cy="3817463"/>
          </a:xfrm>
          <a:prstGeom prst="rect">
            <a:avLst/>
          </a:prstGeom>
        </p:spPr>
      </p:pic>
    </p:spTree>
    <p:extLst>
      <p:ext uri="{BB962C8B-B14F-4D97-AF65-F5344CB8AC3E}">
        <p14:creationId xmlns:p14="http://schemas.microsoft.com/office/powerpoint/2010/main" val="27775516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Films</a:t>
            </a:r>
            <a:endParaRPr lang="en-US" dirty="0"/>
          </a:p>
        </p:txBody>
      </p:sp>
      <p:sp>
        <p:nvSpPr>
          <p:cNvPr id="3" name="Content Placeholder 2"/>
          <p:cNvSpPr>
            <a:spLocks noGrp="1"/>
          </p:cNvSpPr>
          <p:nvPr>
            <p:ph idx="1"/>
          </p:nvPr>
        </p:nvSpPr>
        <p:spPr>
          <a:xfrm>
            <a:off x="377198" y="1301169"/>
            <a:ext cx="8229600" cy="2462997"/>
          </a:xfrm>
        </p:spPr>
        <p:txBody>
          <a:bodyPr>
            <a:normAutofit fontScale="92500" lnSpcReduction="10000"/>
          </a:bodyPr>
          <a:lstStyle/>
          <a:p>
            <a:pPr marL="342900" lvl="1" indent="-342900">
              <a:buFont typeface="Arial"/>
              <a:buChar char="•"/>
            </a:pPr>
            <a:r>
              <a:rPr lang="en-US" sz="2400" dirty="0">
                <a:solidFill>
                  <a:srgbClr val="FF0000"/>
                </a:solidFill>
              </a:rPr>
              <a:t>NO IN-CLASS SCREENINGS</a:t>
            </a:r>
          </a:p>
          <a:p>
            <a:r>
              <a:rPr lang="en-US" sz="2400" b="1" dirty="0" smtClean="0"/>
              <a:t>How to view Required Films: </a:t>
            </a:r>
          </a:p>
          <a:p>
            <a:pPr lvl="1"/>
            <a:r>
              <a:rPr lang="en-US" sz="2400" dirty="0" smtClean="0">
                <a:solidFill>
                  <a:srgbClr val="F79646"/>
                </a:solidFill>
              </a:rPr>
              <a:t>Rent (or purchase) via iTunes or Amazon</a:t>
            </a:r>
          </a:p>
          <a:p>
            <a:pPr lvl="1"/>
            <a:r>
              <a:rPr lang="en-US" sz="2400" dirty="0" smtClean="0">
                <a:solidFill>
                  <a:srgbClr val="F79646"/>
                </a:solidFill>
              </a:rPr>
              <a:t>Loan DVD from Course Reserve (Digital/Media Center, Main Library)</a:t>
            </a:r>
          </a:p>
          <a:p>
            <a:pPr lvl="2"/>
            <a:r>
              <a:rPr lang="en-US" sz="2000" dirty="0" smtClean="0">
                <a:solidFill>
                  <a:srgbClr val="F79646"/>
                </a:solidFill>
              </a:rPr>
              <a:t>2 </a:t>
            </a:r>
            <a:r>
              <a:rPr lang="en-US" sz="2000" dirty="0" err="1" smtClean="0">
                <a:solidFill>
                  <a:srgbClr val="F79646"/>
                </a:solidFill>
              </a:rPr>
              <a:t>hr</a:t>
            </a:r>
            <a:r>
              <a:rPr lang="en-US" sz="2000" dirty="0" smtClean="0">
                <a:solidFill>
                  <a:srgbClr val="F79646"/>
                </a:solidFill>
              </a:rPr>
              <a:t> limit</a:t>
            </a:r>
          </a:p>
          <a:p>
            <a:pPr lvl="2"/>
            <a:r>
              <a:rPr lang="en-US" sz="2000" dirty="0" smtClean="0">
                <a:solidFill>
                  <a:srgbClr val="F79646"/>
                </a:solidFill>
              </a:rPr>
              <a:t>Must be viewed at library</a:t>
            </a:r>
          </a:p>
        </p:txBody>
      </p:sp>
      <p:pic>
        <p:nvPicPr>
          <p:cNvPr id="5" name="Picture 4"/>
          <p:cNvPicPr>
            <a:picLocks noChangeAspect="1"/>
          </p:cNvPicPr>
          <p:nvPr/>
        </p:nvPicPr>
        <p:blipFill>
          <a:blip r:embed="rId2"/>
          <a:stretch>
            <a:fillRect/>
          </a:stretch>
        </p:blipFill>
        <p:spPr>
          <a:xfrm>
            <a:off x="3643850" y="3764166"/>
            <a:ext cx="5500150" cy="3093834"/>
          </a:xfrm>
          <a:prstGeom prst="rect">
            <a:avLst/>
          </a:prstGeom>
        </p:spPr>
      </p:pic>
    </p:spTree>
    <p:extLst>
      <p:ext uri="{BB962C8B-B14F-4D97-AF65-F5344CB8AC3E}">
        <p14:creationId xmlns:p14="http://schemas.microsoft.com/office/powerpoint/2010/main" val="33160249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 Review</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Assessment</a:t>
            </a:r>
          </a:p>
          <a:p>
            <a:pPr marL="0" indent="0">
              <a:buNone/>
            </a:pPr>
            <a:endParaRPr lang="en-US" dirty="0" smtClean="0"/>
          </a:p>
          <a:p>
            <a:pPr marL="0" indent="0">
              <a:buNone/>
            </a:pPr>
            <a:r>
              <a:rPr lang="en-US" sz="2400" dirty="0" smtClean="0">
                <a:solidFill>
                  <a:srgbClr val="F79646"/>
                </a:solidFill>
              </a:rPr>
              <a:t>Attendance/Participation			15%</a:t>
            </a:r>
          </a:p>
          <a:p>
            <a:pPr marL="0" indent="0">
              <a:buNone/>
            </a:pPr>
            <a:r>
              <a:rPr lang="en-US" sz="2400" dirty="0" smtClean="0">
                <a:solidFill>
                  <a:srgbClr val="F79646"/>
                </a:solidFill>
              </a:rPr>
              <a:t>Reading/Viewing Quizzes			10%</a:t>
            </a:r>
          </a:p>
          <a:p>
            <a:pPr marL="0" indent="0">
              <a:buNone/>
            </a:pPr>
            <a:endParaRPr lang="en-US" sz="2400" dirty="0">
              <a:solidFill>
                <a:srgbClr val="F79646"/>
              </a:solidFill>
            </a:endParaRPr>
          </a:p>
          <a:p>
            <a:pPr marL="0" indent="0">
              <a:buNone/>
            </a:pPr>
            <a:r>
              <a:rPr lang="en-US" sz="2400" dirty="0" smtClean="0">
                <a:solidFill>
                  <a:srgbClr val="F79646"/>
                </a:solidFill>
              </a:rPr>
              <a:t>Mid-Term Project					50%</a:t>
            </a:r>
          </a:p>
          <a:p>
            <a:pPr marL="0" indent="0">
              <a:buNone/>
            </a:pPr>
            <a:r>
              <a:rPr lang="en-US" sz="2400" dirty="0" smtClean="0">
                <a:solidFill>
                  <a:srgbClr val="F79646"/>
                </a:solidFill>
              </a:rPr>
              <a:t>	a) Group Project 			(25%)</a:t>
            </a:r>
          </a:p>
          <a:p>
            <a:pPr marL="0" indent="0">
              <a:buNone/>
            </a:pPr>
            <a:r>
              <a:rPr lang="en-US" sz="2400" dirty="0">
                <a:solidFill>
                  <a:srgbClr val="F79646"/>
                </a:solidFill>
              </a:rPr>
              <a:t>	</a:t>
            </a:r>
            <a:r>
              <a:rPr lang="en-US" sz="2400" dirty="0" smtClean="0">
                <a:solidFill>
                  <a:srgbClr val="F79646"/>
                </a:solidFill>
              </a:rPr>
              <a:t>b) Mid-Term Essay		(25%)</a:t>
            </a:r>
          </a:p>
          <a:p>
            <a:pPr marL="0" indent="0">
              <a:buNone/>
            </a:pPr>
            <a:endParaRPr lang="en-US" sz="2400" dirty="0">
              <a:solidFill>
                <a:srgbClr val="F79646"/>
              </a:solidFill>
            </a:endParaRPr>
          </a:p>
          <a:p>
            <a:pPr marL="0" indent="0">
              <a:buNone/>
            </a:pPr>
            <a:r>
              <a:rPr lang="en-US" sz="2400" dirty="0" smtClean="0">
                <a:solidFill>
                  <a:srgbClr val="F79646"/>
                </a:solidFill>
              </a:rPr>
              <a:t>Final Exam</a:t>
            </a:r>
            <a:r>
              <a:rPr lang="en-US" sz="2400" dirty="0">
                <a:solidFill>
                  <a:srgbClr val="F79646"/>
                </a:solidFill>
              </a:rPr>
              <a:t>	</a:t>
            </a:r>
            <a:r>
              <a:rPr lang="en-US" sz="2400" dirty="0" smtClean="0">
                <a:solidFill>
                  <a:srgbClr val="F79646"/>
                </a:solidFill>
              </a:rPr>
              <a:t>(Take-home essay)	25%</a:t>
            </a:r>
            <a:endParaRPr lang="en-US" sz="2400" dirty="0">
              <a:solidFill>
                <a:srgbClr val="F79646"/>
              </a:solidFill>
            </a:endParaRPr>
          </a:p>
        </p:txBody>
      </p:sp>
      <p:pic>
        <p:nvPicPr>
          <p:cNvPr id="4" name="Picture 3"/>
          <p:cNvPicPr>
            <a:picLocks noChangeAspect="1"/>
          </p:cNvPicPr>
          <p:nvPr/>
        </p:nvPicPr>
        <p:blipFill>
          <a:blip r:embed="rId2"/>
          <a:stretch>
            <a:fillRect/>
          </a:stretch>
        </p:blipFill>
        <p:spPr>
          <a:xfrm>
            <a:off x="5982039" y="2706854"/>
            <a:ext cx="2463800" cy="3289300"/>
          </a:xfrm>
          <a:prstGeom prst="rect">
            <a:avLst/>
          </a:prstGeom>
        </p:spPr>
      </p:pic>
    </p:spTree>
    <p:extLst>
      <p:ext uri="{BB962C8B-B14F-4D97-AF65-F5344CB8AC3E}">
        <p14:creationId xmlns:p14="http://schemas.microsoft.com/office/powerpoint/2010/main" val="385430477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786"/>
            <a:ext cx="8229600" cy="1143000"/>
          </a:xfrm>
        </p:spPr>
        <p:txBody>
          <a:bodyPr/>
          <a:lstStyle/>
          <a:p>
            <a:r>
              <a:rPr lang="en-US" dirty="0" smtClean="0"/>
              <a:t>Syllabus Review</a:t>
            </a:r>
            <a:endParaRPr lang="en-US" dirty="0"/>
          </a:p>
        </p:txBody>
      </p:sp>
      <p:pic>
        <p:nvPicPr>
          <p:cNvPr id="4" name="Picture 3"/>
          <p:cNvPicPr>
            <a:picLocks noChangeAspect="1"/>
          </p:cNvPicPr>
          <p:nvPr/>
        </p:nvPicPr>
        <p:blipFill>
          <a:blip r:embed="rId2"/>
          <a:stretch>
            <a:fillRect/>
          </a:stretch>
        </p:blipFill>
        <p:spPr>
          <a:xfrm>
            <a:off x="600016" y="1219786"/>
            <a:ext cx="3805429" cy="2728093"/>
          </a:xfrm>
          <a:prstGeom prst="rect">
            <a:avLst/>
          </a:prstGeom>
        </p:spPr>
      </p:pic>
      <p:sp>
        <p:nvSpPr>
          <p:cNvPr id="5" name="TextBox 4"/>
          <p:cNvSpPr txBox="1"/>
          <p:nvPr/>
        </p:nvSpPr>
        <p:spPr>
          <a:xfrm>
            <a:off x="5510151" y="2072518"/>
            <a:ext cx="2870078" cy="646331"/>
          </a:xfrm>
          <a:prstGeom prst="rect">
            <a:avLst/>
          </a:prstGeom>
          <a:noFill/>
        </p:spPr>
        <p:txBody>
          <a:bodyPr wrap="square" rtlCol="0">
            <a:spAutoFit/>
          </a:bodyPr>
          <a:lstStyle/>
          <a:p>
            <a:r>
              <a:rPr lang="en-US" sz="3600" dirty="0" smtClean="0">
                <a:solidFill>
                  <a:srgbClr val="FF0000"/>
                </a:solidFill>
              </a:rPr>
              <a:t>DISCLAIMER</a:t>
            </a:r>
            <a:endParaRPr lang="en-US" sz="3600" dirty="0">
              <a:solidFill>
                <a:srgbClr val="FF0000"/>
              </a:solidFill>
            </a:endParaRPr>
          </a:p>
        </p:txBody>
      </p:sp>
      <p:pic>
        <p:nvPicPr>
          <p:cNvPr id="7" name="Picture 6"/>
          <p:cNvPicPr>
            <a:picLocks noChangeAspect="1"/>
          </p:cNvPicPr>
          <p:nvPr/>
        </p:nvPicPr>
        <p:blipFill>
          <a:blip r:embed="rId3"/>
          <a:stretch>
            <a:fillRect/>
          </a:stretch>
        </p:blipFill>
        <p:spPr>
          <a:xfrm>
            <a:off x="4405445" y="3947879"/>
            <a:ext cx="4083392" cy="2432659"/>
          </a:xfrm>
          <a:prstGeom prst="rect">
            <a:avLst/>
          </a:prstGeom>
        </p:spPr>
      </p:pic>
      <p:sp>
        <p:nvSpPr>
          <p:cNvPr id="8" name="TextBox 7"/>
          <p:cNvSpPr txBox="1"/>
          <p:nvPr/>
        </p:nvSpPr>
        <p:spPr>
          <a:xfrm>
            <a:off x="457200" y="4362308"/>
            <a:ext cx="3642912" cy="2031325"/>
          </a:xfrm>
          <a:prstGeom prst="rect">
            <a:avLst/>
          </a:prstGeom>
          <a:noFill/>
        </p:spPr>
        <p:txBody>
          <a:bodyPr wrap="square" rtlCol="0">
            <a:spAutoFit/>
          </a:bodyPr>
          <a:lstStyle/>
          <a:p>
            <a:r>
              <a:rPr lang="en-US" dirty="0" smtClean="0">
                <a:solidFill>
                  <a:schemeClr val="accent6"/>
                </a:solidFill>
              </a:rPr>
              <a:t>Much of </a:t>
            </a:r>
            <a:r>
              <a:rPr lang="en-US" dirty="0">
                <a:solidFill>
                  <a:schemeClr val="accent6"/>
                </a:solidFill>
              </a:rPr>
              <a:t>the </a:t>
            </a:r>
            <a:r>
              <a:rPr lang="en-US" dirty="0" smtClean="0">
                <a:solidFill>
                  <a:schemeClr val="accent6"/>
                </a:solidFill>
              </a:rPr>
              <a:t>required course content </a:t>
            </a:r>
            <a:r>
              <a:rPr lang="en-US" dirty="0">
                <a:solidFill>
                  <a:schemeClr val="accent6"/>
                </a:solidFill>
              </a:rPr>
              <a:t>will include violence, sex, horror, and things that are just plain gross. If you </a:t>
            </a:r>
            <a:r>
              <a:rPr lang="en-US" dirty="0" smtClean="0">
                <a:solidFill>
                  <a:schemeClr val="accent6"/>
                </a:solidFill>
              </a:rPr>
              <a:t>don’t think </a:t>
            </a:r>
            <a:r>
              <a:rPr lang="en-US" dirty="0">
                <a:solidFill>
                  <a:schemeClr val="accent6"/>
                </a:solidFill>
              </a:rPr>
              <a:t>you can handle it, </a:t>
            </a:r>
            <a:r>
              <a:rPr lang="en-US" dirty="0" smtClean="0">
                <a:solidFill>
                  <a:schemeClr val="accent6"/>
                </a:solidFill>
              </a:rPr>
              <a:t>or don’t want to, you </a:t>
            </a:r>
            <a:r>
              <a:rPr lang="en-US" dirty="0">
                <a:solidFill>
                  <a:schemeClr val="accent6"/>
                </a:solidFill>
              </a:rPr>
              <a:t>may wish to consider a different course</a:t>
            </a:r>
            <a:r>
              <a:rPr lang="en-US" dirty="0" smtClean="0">
                <a:solidFill>
                  <a:schemeClr val="accent6"/>
                </a:solidFill>
              </a:rPr>
              <a:t>. </a:t>
            </a:r>
            <a:r>
              <a:rPr lang="en-US" u="sng" dirty="0" smtClean="0">
                <a:solidFill>
                  <a:schemeClr val="accent6"/>
                </a:solidFill>
              </a:rPr>
              <a:t>Last day to drop with refund is </a:t>
            </a:r>
            <a:r>
              <a:rPr lang="en-US" b="1" u="sng" dirty="0" smtClean="0">
                <a:solidFill>
                  <a:schemeClr val="accent6"/>
                </a:solidFill>
              </a:rPr>
              <a:t>Mon, Sept. 25</a:t>
            </a:r>
            <a:r>
              <a:rPr lang="en-US" u="sng" dirty="0" smtClean="0">
                <a:solidFill>
                  <a:schemeClr val="accent6"/>
                </a:solidFill>
              </a:rPr>
              <a:t>. </a:t>
            </a:r>
            <a:endParaRPr lang="en-US" u="sng" dirty="0">
              <a:solidFill>
                <a:schemeClr val="accent6"/>
              </a:solidFill>
            </a:endParaRPr>
          </a:p>
        </p:txBody>
      </p:sp>
    </p:spTree>
    <p:extLst>
      <p:ext uri="{BB962C8B-B14F-4D97-AF65-F5344CB8AC3E}">
        <p14:creationId xmlns:p14="http://schemas.microsoft.com/office/powerpoint/2010/main" val="20481664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7"/>
            <a:ext cx="5427134" cy="4043363"/>
          </a:xfrm>
        </p:spPr>
        <p:txBody>
          <a:bodyPr>
            <a:noAutofit/>
          </a:bodyPr>
          <a:lstStyle/>
          <a:p>
            <a:pPr algn="l"/>
            <a:r>
              <a:rPr lang="en-US" sz="2600" dirty="0" smtClean="0"/>
              <a:t>“He who fights with monsters should look to it that he himself does not become a monster. And when you gaze long into an abyss the abyss also gazes into you.”</a:t>
            </a:r>
            <a:br>
              <a:rPr lang="en-US" sz="2600" dirty="0" smtClean="0"/>
            </a:br>
            <a:r>
              <a:rPr lang="en-US" sz="2400" dirty="0" smtClean="0"/>
              <a:t/>
            </a:r>
            <a:br>
              <a:rPr lang="en-US" sz="2400" dirty="0" smtClean="0"/>
            </a:br>
            <a:r>
              <a:rPr lang="en-US" sz="2000" dirty="0" smtClean="0"/>
              <a:t>		</a:t>
            </a:r>
            <a:r>
              <a:rPr lang="en-US" sz="2200" dirty="0" smtClean="0"/>
              <a:t>—Friedrich Nietzsche,</a:t>
            </a:r>
            <a:br>
              <a:rPr lang="en-US" sz="2200" dirty="0" smtClean="0"/>
            </a:br>
            <a:r>
              <a:rPr lang="en-US" sz="2200" dirty="0" smtClean="0"/>
              <a:t> 		</a:t>
            </a:r>
            <a:r>
              <a:rPr lang="en-US" sz="2200" i="1" dirty="0" smtClean="0"/>
              <a:t>Beyond Good and Evil</a:t>
            </a:r>
            <a:endParaRPr lang="en-US" sz="2200" i="1" dirty="0"/>
          </a:p>
        </p:txBody>
      </p:sp>
      <p:pic>
        <p:nvPicPr>
          <p:cNvPr id="7" name="Picture 6"/>
          <p:cNvPicPr>
            <a:picLocks noChangeAspect="1"/>
          </p:cNvPicPr>
          <p:nvPr/>
        </p:nvPicPr>
        <p:blipFill>
          <a:blip r:embed="rId2"/>
          <a:stretch>
            <a:fillRect/>
          </a:stretch>
        </p:blipFill>
        <p:spPr>
          <a:xfrm>
            <a:off x="6030165" y="1832327"/>
            <a:ext cx="2417765" cy="4576062"/>
          </a:xfrm>
          <a:prstGeom prst="rect">
            <a:avLst/>
          </a:prstGeom>
        </p:spPr>
      </p:pic>
      <p:sp>
        <p:nvSpPr>
          <p:cNvPr id="3" name="TextBox 2"/>
          <p:cNvSpPr txBox="1"/>
          <p:nvPr/>
        </p:nvSpPr>
        <p:spPr>
          <a:xfrm>
            <a:off x="5268070" y="6470857"/>
            <a:ext cx="3875930" cy="369332"/>
          </a:xfrm>
          <a:prstGeom prst="rect">
            <a:avLst/>
          </a:prstGeom>
          <a:noFill/>
        </p:spPr>
        <p:txBody>
          <a:bodyPr wrap="square" rtlCol="0">
            <a:spAutoFit/>
          </a:bodyPr>
          <a:lstStyle/>
          <a:p>
            <a:r>
              <a:rPr lang="en-US" dirty="0" smtClean="0">
                <a:solidFill>
                  <a:schemeClr val="accent6"/>
                </a:solidFill>
              </a:rPr>
              <a:t>Werewolf Woodcut, Switzerland 1555</a:t>
            </a:r>
            <a:endParaRPr lang="en-US" dirty="0">
              <a:solidFill>
                <a:schemeClr val="accent6"/>
              </a:solidFill>
            </a:endParaRPr>
          </a:p>
        </p:txBody>
      </p:sp>
    </p:spTree>
    <p:extLst>
      <p:ext uri="{BB962C8B-B14F-4D97-AF65-F5344CB8AC3E}">
        <p14:creationId xmlns:p14="http://schemas.microsoft.com/office/powerpoint/2010/main" val="4064229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630329" y="1417638"/>
            <a:ext cx="3509783" cy="4630964"/>
          </a:xfrm>
          <a:prstGeom prst="rect">
            <a:avLst/>
          </a:prstGeom>
        </p:spPr>
      </p:pic>
      <p:sp>
        <p:nvSpPr>
          <p:cNvPr id="5" name="TextBox 4"/>
          <p:cNvSpPr txBox="1"/>
          <p:nvPr/>
        </p:nvSpPr>
        <p:spPr>
          <a:xfrm>
            <a:off x="4450121" y="1740125"/>
            <a:ext cx="4236679" cy="5016759"/>
          </a:xfrm>
          <a:prstGeom prst="rect">
            <a:avLst/>
          </a:prstGeom>
          <a:noFill/>
        </p:spPr>
        <p:txBody>
          <a:bodyPr wrap="square" rtlCol="0">
            <a:spAutoFit/>
          </a:bodyPr>
          <a:lstStyle/>
          <a:p>
            <a:r>
              <a:rPr lang="en-US" sz="2000" dirty="0" smtClean="0"/>
              <a:t>Weeks 1-3</a:t>
            </a:r>
          </a:p>
          <a:p>
            <a:endParaRPr lang="en-US" sz="2000" dirty="0"/>
          </a:p>
          <a:p>
            <a:r>
              <a:rPr lang="en-US" sz="2000" dirty="0" smtClean="0">
                <a:solidFill>
                  <a:srgbClr val="F79646"/>
                </a:solidFill>
              </a:rPr>
              <a:t>Fairy Tales by: </a:t>
            </a:r>
          </a:p>
          <a:p>
            <a:endParaRPr lang="en-US" sz="2000" dirty="0">
              <a:solidFill>
                <a:srgbClr val="F79646"/>
              </a:solidFill>
            </a:endParaRPr>
          </a:p>
          <a:p>
            <a:r>
              <a:rPr lang="en-US" sz="2000" dirty="0" smtClean="0">
                <a:solidFill>
                  <a:srgbClr val="F79646"/>
                </a:solidFill>
              </a:rPr>
              <a:t>The Brothers Grimm</a:t>
            </a:r>
          </a:p>
          <a:p>
            <a:r>
              <a:rPr lang="en-US" sz="2000" dirty="0" smtClean="0">
                <a:solidFill>
                  <a:srgbClr val="F79646"/>
                </a:solidFill>
              </a:rPr>
              <a:t>Charles Perrault</a:t>
            </a:r>
          </a:p>
          <a:p>
            <a:r>
              <a:rPr lang="en-US" sz="2000" dirty="0" smtClean="0">
                <a:solidFill>
                  <a:srgbClr val="F79646"/>
                </a:solidFill>
              </a:rPr>
              <a:t>Angela Carter</a:t>
            </a:r>
          </a:p>
          <a:p>
            <a:pPr algn="r"/>
            <a:endParaRPr lang="en-US" dirty="0" smtClean="0">
              <a:solidFill>
                <a:schemeClr val="accent2"/>
              </a:solidFill>
            </a:endParaRPr>
          </a:p>
          <a:p>
            <a:pPr algn="r"/>
            <a:r>
              <a:rPr lang="en-US" dirty="0" smtClean="0">
                <a:solidFill>
                  <a:srgbClr val="FF0000"/>
                </a:solidFill>
              </a:rPr>
              <a:t>Monsters: </a:t>
            </a:r>
          </a:p>
          <a:p>
            <a:endParaRPr lang="en-US" dirty="0">
              <a:solidFill>
                <a:srgbClr val="FF0000"/>
              </a:solidFill>
            </a:endParaRPr>
          </a:p>
          <a:p>
            <a:pPr algn="r"/>
            <a:r>
              <a:rPr lang="en-US" dirty="0" smtClean="0">
                <a:solidFill>
                  <a:srgbClr val="FF0000"/>
                </a:solidFill>
              </a:rPr>
              <a:t>Wolves</a:t>
            </a:r>
          </a:p>
          <a:p>
            <a:pPr algn="r"/>
            <a:r>
              <a:rPr lang="en-US" dirty="0" smtClean="0">
                <a:solidFill>
                  <a:srgbClr val="FF0000"/>
                </a:solidFill>
              </a:rPr>
              <a:t>Werewolves</a:t>
            </a:r>
          </a:p>
          <a:p>
            <a:pPr algn="r"/>
            <a:r>
              <a:rPr lang="en-US" dirty="0" smtClean="0">
                <a:solidFill>
                  <a:srgbClr val="FF0000"/>
                </a:solidFill>
              </a:rPr>
              <a:t>Beasts</a:t>
            </a:r>
          </a:p>
          <a:p>
            <a:pPr algn="r"/>
            <a:r>
              <a:rPr lang="en-US" dirty="0" smtClean="0">
                <a:solidFill>
                  <a:srgbClr val="FF0000"/>
                </a:solidFill>
              </a:rPr>
              <a:t>Parents</a:t>
            </a:r>
          </a:p>
          <a:p>
            <a:pPr algn="r"/>
            <a:r>
              <a:rPr lang="en-US" dirty="0" smtClean="0">
                <a:solidFill>
                  <a:srgbClr val="FF0000"/>
                </a:solidFill>
              </a:rPr>
              <a:t>Grandparents</a:t>
            </a:r>
          </a:p>
          <a:p>
            <a:pPr algn="r"/>
            <a:r>
              <a:rPr lang="en-US" dirty="0" smtClean="0">
                <a:solidFill>
                  <a:srgbClr val="FF0000"/>
                </a:solidFill>
              </a:rPr>
              <a:t>Little Girls</a:t>
            </a:r>
          </a:p>
          <a:p>
            <a:endParaRPr lang="en-US" dirty="0">
              <a:solidFill>
                <a:srgbClr val="F79646"/>
              </a:solidFill>
            </a:endParaRPr>
          </a:p>
        </p:txBody>
      </p:sp>
    </p:spTree>
    <p:extLst>
      <p:ext uri="{BB962C8B-B14F-4D97-AF65-F5344CB8AC3E}">
        <p14:creationId xmlns:p14="http://schemas.microsoft.com/office/powerpoint/2010/main" val="31419160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a:xfrm>
            <a:off x="3733801" y="1600200"/>
            <a:ext cx="5269088" cy="4260227"/>
          </a:xfrm>
        </p:spPr>
        <p:txBody>
          <a:bodyPr>
            <a:normAutofit/>
          </a:bodyPr>
          <a:lstStyle/>
          <a:p>
            <a:pPr marL="0" indent="0">
              <a:buNone/>
            </a:pPr>
            <a:r>
              <a:rPr lang="en-US" sz="1800" dirty="0" smtClean="0"/>
              <a:t>Week 4</a:t>
            </a:r>
          </a:p>
          <a:p>
            <a:pPr marL="0" indent="0">
              <a:buNone/>
            </a:pPr>
            <a:endParaRPr lang="en-US" sz="1800" dirty="0"/>
          </a:p>
          <a:p>
            <a:pPr marL="0" indent="0">
              <a:buNone/>
            </a:pPr>
            <a:r>
              <a:rPr lang="en-US" sz="2000" i="1" dirty="0" smtClean="0">
                <a:solidFill>
                  <a:schemeClr val="accent6"/>
                </a:solidFill>
              </a:rPr>
              <a:t>Mary Shelley’s Frankenstein </a:t>
            </a:r>
            <a:r>
              <a:rPr lang="en-US" sz="2000" dirty="0" smtClean="0">
                <a:solidFill>
                  <a:schemeClr val="accent6"/>
                </a:solidFill>
              </a:rPr>
              <a:t>(dir. </a:t>
            </a:r>
            <a:r>
              <a:rPr lang="en-US" sz="2000" dirty="0" err="1" smtClean="0">
                <a:solidFill>
                  <a:schemeClr val="accent6"/>
                </a:solidFill>
              </a:rPr>
              <a:t>Branagh</a:t>
            </a:r>
            <a:r>
              <a:rPr lang="en-US" sz="2000" dirty="0" smtClean="0">
                <a:solidFill>
                  <a:schemeClr val="accent6"/>
                </a:solidFill>
              </a:rPr>
              <a:t>, 1994)</a:t>
            </a:r>
            <a:endParaRPr lang="en-US" sz="2000" i="1" dirty="0" smtClean="0">
              <a:solidFill>
                <a:schemeClr val="accent6"/>
              </a:solidFill>
            </a:endParaRPr>
          </a:p>
          <a:p>
            <a:pPr marL="0" indent="0">
              <a:buNone/>
            </a:pPr>
            <a:r>
              <a:rPr lang="en-US" sz="2000" dirty="0" smtClean="0">
                <a:solidFill>
                  <a:schemeClr val="accent6"/>
                </a:solidFill>
              </a:rPr>
              <a:t>Excerpt from Mary Shelley, </a:t>
            </a:r>
            <a:r>
              <a:rPr lang="en-US" sz="2000" i="1" dirty="0" smtClean="0">
                <a:solidFill>
                  <a:schemeClr val="accent6"/>
                </a:solidFill>
              </a:rPr>
              <a:t>Frankenstein</a:t>
            </a:r>
            <a:r>
              <a:rPr lang="en-US" sz="2000" dirty="0" smtClean="0">
                <a:solidFill>
                  <a:schemeClr val="accent6"/>
                </a:solidFill>
              </a:rPr>
              <a:t> (1818)</a:t>
            </a:r>
            <a:endParaRPr lang="en-US" sz="2000" dirty="0">
              <a:solidFill>
                <a:schemeClr val="accent6"/>
              </a:solidFill>
            </a:endParaRPr>
          </a:p>
          <a:p>
            <a:pPr marL="0" indent="0" algn="r">
              <a:buNone/>
            </a:pPr>
            <a:endParaRPr lang="en-US" sz="1800" dirty="0" smtClean="0">
              <a:solidFill>
                <a:srgbClr val="FF0000"/>
              </a:solidFill>
            </a:endParaRPr>
          </a:p>
          <a:p>
            <a:pPr marL="0" indent="0" algn="r">
              <a:buNone/>
            </a:pPr>
            <a:endParaRPr lang="en-US" sz="1800" dirty="0">
              <a:solidFill>
                <a:srgbClr val="FF0000"/>
              </a:solidFill>
            </a:endParaRPr>
          </a:p>
          <a:p>
            <a:pPr marL="0" indent="0" algn="r">
              <a:buNone/>
            </a:pPr>
            <a:r>
              <a:rPr lang="en-US" sz="1800" dirty="0" smtClean="0">
                <a:solidFill>
                  <a:srgbClr val="FF0000"/>
                </a:solidFill>
              </a:rPr>
              <a:t>Monsters: </a:t>
            </a:r>
          </a:p>
          <a:p>
            <a:pPr marL="0" indent="0" algn="r">
              <a:buNone/>
            </a:pPr>
            <a:endParaRPr lang="en-US" sz="1800" dirty="0" smtClean="0">
              <a:solidFill>
                <a:srgbClr val="FF0000"/>
              </a:solidFill>
            </a:endParaRPr>
          </a:p>
          <a:p>
            <a:pPr marL="0" indent="0" algn="r">
              <a:buNone/>
            </a:pPr>
            <a:r>
              <a:rPr lang="en-US" sz="1800" dirty="0" smtClean="0">
                <a:solidFill>
                  <a:srgbClr val="FF0000"/>
                </a:solidFill>
              </a:rPr>
              <a:t>Dr. Frankenstein</a:t>
            </a:r>
          </a:p>
          <a:p>
            <a:pPr marL="0" indent="0" algn="r">
              <a:buNone/>
            </a:pPr>
            <a:r>
              <a:rPr lang="en-US" sz="1800" dirty="0" smtClean="0">
                <a:solidFill>
                  <a:srgbClr val="FF0000"/>
                </a:solidFill>
              </a:rPr>
              <a:t>The “Creature”</a:t>
            </a:r>
          </a:p>
          <a:p>
            <a:pPr marL="0" indent="0">
              <a:buNone/>
            </a:pPr>
            <a:endParaRPr lang="en-US" sz="1800" dirty="0" smtClean="0">
              <a:solidFill>
                <a:srgbClr val="FF0000"/>
              </a:solidFill>
            </a:endParaRPr>
          </a:p>
          <a:p>
            <a:pPr marL="0" indent="0">
              <a:buNone/>
            </a:pPr>
            <a:endParaRPr lang="en-US" sz="1800" dirty="0">
              <a:solidFill>
                <a:schemeClr val="accent6"/>
              </a:solidFill>
            </a:endParaRPr>
          </a:p>
          <a:p>
            <a:pPr marL="0" indent="0">
              <a:buNone/>
            </a:pPr>
            <a:endParaRPr lang="en-US" sz="1800" dirty="0">
              <a:solidFill>
                <a:srgbClr val="FF0000"/>
              </a:solidFill>
            </a:endParaRPr>
          </a:p>
        </p:txBody>
      </p:sp>
      <p:pic>
        <p:nvPicPr>
          <p:cNvPr id="6" name="Picture 5"/>
          <p:cNvPicPr>
            <a:picLocks noChangeAspect="1"/>
          </p:cNvPicPr>
          <p:nvPr/>
        </p:nvPicPr>
        <p:blipFill>
          <a:blip r:embed="rId2"/>
          <a:stretch>
            <a:fillRect/>
          </a:stretch>
        </p:blipFill>
        <p:spPr>
          <a:xfrm>
            <a:off x="457200" y="1866900"/>
            <a:ext cx="2926880" cy="4390320"/>
          </a:xfrm>
          <a:prstGeom prst="rect">
            <a:avLst/>
          </a:prstGeom>
        </p:spPr>
      </p:pic>
    </p:spTree>
    <p:extLst>
      <p:ext uri="{BB962C8B-B14F-4D97-AF65-F5344CB8AC3E}">
        <p14:creationId xmlns:p14="http://schemas.microsoft.com/office/powerpoint/2010/main" val="41526224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5" name="TextBox 4"/>
          <p:cNvSpPr txBox="1"/>
          <p:nvPr/>
        </p:nvSpPr>
        <p:spPr>
          <a:xfrm>
            <a:off x="213442" y="1740125"/>
            <a:ext cx="4584336" cy="4647427"/>
          </a:xfrm>
          <a:prstGeom prst="rect">
            <a:avLst/>
          </a:prstGeom>
          <a:noFill/>
        </p:spPr>
        <p:txBody>
          <a:bodyPr wrap="square" rtlCol="0">
            <a:spAutoFit/>
          </a:bodyPr>
          <a:lstStyle/>
          <a:p>
            <a:r>
              <a:rPr lang="en-US" dirty="0" smtClean="0"/>
              <a:t>Weeks 4-6</a:t>
            </a:r>
            <a:endParaRPr lang="en-US" dirty="0"/>
          </a:p>
          <a:p>
            <a:r>
              <a:rPr lang="en-US" sz="2000" dirty="0" smtClean="0">
                <a:solidFill>
                  <a:srgbClr val="F79646"/>
                </a:solidFill>
              </a:rPr>
              <a:t>Giant insects in: </a:t>
            </a:r>
          </a:p>
          <a:p>
            <a:endParaRPr lang="en-US" sz="2000" dirty="0" smtClean="0">
              <a:solidFill>
                <a:srgbClr val="F79646"/>
              </a:solidFill>
            </a:endParaRPr>
          </a:p>
          <a:p>
            <a:r>
              <a:rPr lang="en-US" sz="2000" dirty="0" smtClean="0">
                <a:solidFill>
                  <a:srgbClr val="F79646"/>
                </a:solidFill>
              </a:rPr>
              <a:t>Franz Kafka, </a:t>
            </a:r>
            <a:r>
              <a:rPr lang="en-US" sz="2000" i="1" dirty="0" smtClean="0">
                <a:solidFill>
                  <a:srgbClr val="F79646"/>
                </a:solidFill>
              </a:rPr>
              <a:t>The Metamorphosis </a:t>
            </a:r>
            <a:r>
              <a:rPr lang="en-US" sz="2000" dirty="0" smtClean="0">
                <a:solidFill>
                  <a:srgbClr val="F79646"/>
                </a:solidFill>
              </a:rPr>
              <a:t>(1915)</a:t>
            </a:r>
          </a:p>
          <a:p>
            <a:r>
              <a:rPr lang="en-US" sz="2000" i="1" dirty="0" smtClean="0">
                <a:solidFill>
                  <a:srgbClr val="F79646"/>
                </a:solidFill>
              </a:rPr>
              <a:t>The Fly </a:t>
            </a:r>
            <a:r>
              <a:rPr lang="en-US" sz="2000" dirty="0" smtClean="0">
                <a:solidFill>
                  <a:srgbClr val="F79646"/>
                </a:solidFill>
              </a:rPr>
              <a:t>(dir. </a:t>
            </a:r>
            <a:r>
              <a:rPr lang="en-US" sz="2000" dirty="0" err="1" smtClean="0">
                <a:solidFill>
                  <a:srgbClr val="F79646"/>
                </a:solidFill>
              </a:rPr>
              <a:t>Cronenberg</a:t>
            </a:r>
            <a:r>
              <a:rPr lang="en-US" sz="2000" dirty="0" smtClean="0">
                <a:solidFill>
                  <a:srgbClr val="F79646"/>
                </a:solidFill>
              </a:rPr>
              <a:t>, 1986)</a:t>
            </a:r>
            <a:endParaRPr lang="en-US" sz="2000" i="1" dirty="0" smtClean="0">
              <a:solidFill>
                <a:srgbClr val="F79646"/>
              </a:solidFill>
            </a:endParaRPr>
          </a:p>
          <a:p>
            <a:endParaRPr lang="en-US" dirty="0">
              <a:solidFill>
                <a:srgbClr val="F79646"/>
              </a:solidFill>
            </a:endParaRPr>
          </a:p>
          <a:p>
            <a:pPr algn="r"/>
            <a:endParaRPr lang="en-US" dirty="0" smtClean="0">
              <a:solidFill>
                <a:schemeClr val="accent2"/>
              </a:solidFill>
            </a:endParaRPr>
          </a:p>
          <a:p>
            <a:r>
              <a:rPr lang="en-US" dirty="0" smtClean="0">
                <a:solidFill>
                  <a:srgbClr val="FF0000"/>
                </a:solidFill>
              </a:rPr>
              <a:t>Monsters:</a:t>
            </a:r>
          </a:p>
          <a:p>
            <a:endParaRPr lang="en-US" dirty="0">
              <a:solidFill>
                <a:srgbClr val="FF0000"/>
              </a:solidFill>
            </a:endParaRPr>
          </a:p>
          <a:p>
            <a:r>
              <a:rPr lang="en-US" dirty="0" smtClean="0">
                <a:solidFill>
                  <a:srgbClr val="FF0000"/>
                </a:solidFill>
              </a:rPr>
              <a:t>Giant Bugs</a:t>
            </a:r>
          </a:p>
          <a:p>
            <a:r>
              <a:rPr lang="en-US" dirty="0" smtClean="0">
                <a:solidFill>
                  <a:srgbClr val="FF0000"/>
                </a:solidFill>
              </a:rPr>
              <a:t>Fly-Human Hybrids</a:t>
            </a:r>
          </a:p>
          <a:p>
            <a:r>
              <a:rPr lang="en-US" dirty="0" smtClean="0">
                <a:solidFill>
                  <a:srgbClr val="FF0000"/>
                </a:solidFill>
              </a:rPr>
              <a:t>Mad Scientists</a:t>
            </a:r>
          </a:p>
          <a:p>
            <a:r>
              <a:rPr lang="en-US" dirty="0" smtClean="0">
                <a:solidFill>
                  <a:srgbClr val="FF0000"/>
                </a:solidFill>
              </a:rPr>
              <a:t>Mutant Insects</a:t>
            </a:r>
          </a:p>
          <a:p>
            <a:r>
              <a:rPr lang="en-US" dirty="0">
                <a:solidFill>
                  <a:srgbClr val="FF0000"/>
                </a:solidFill>
              </a:rPr>
              <a:t>Family Members</a:t>
            </a:r>
          </a:p>
          <a:p>
            <a:pPr algn="r"/>
            <a:endParaRPr lang="en-US" dirty="0" smtClean="0">
              <a:solidFill>
                <a:srgbClr val="FF0000"/>
              </a:solidFill>
            </a:endParaRPr>
          </a:p>
          <a:p>
            <a:endParaRPr lang="en-US" dirty="0">
              <a:solidFill>
                <a:srgbClr val="F79646"/>
              </a:solidFill>
            </a:endParaRPr>
          </a:p>
        </p:txBody>
      </p:sp>
      <p:pic>
        <p:nvPicPr>
          <p:cNvPr id="6" name="Picture 5"/>
          <p:cNvPicPr>
            <a:picLocks noChangeAspect="1"/>
          </p:cNvPicPr>
          <p:nvPr/>
        </p:nvPicPr>
        <p:blipFill>
          <a:blip r:embed="rId2"/>
          <a:stretch>
            <a:fillRect/>
          </a:stretch>
        </p:blipFill>
        <p:spPr>
          <a:xfrm>
            <a:off x="4579101" y="2874432"/>
            <a:ext cx="4341228" cy="3251731"/>
          </a:xfrm>
          <a:prstGeom prst="rect">
            <a:avLst/>
          </a:prstGeom>
        </p:spPr>
      </p:pic>
    </p:spTree>
    <p:extLst>
      <p:ext uri="{BB962C8B-B14F-4D97-AF65-F5344CB8AC3E}">
        <p14:creationId xmlns:p14="http://schemas.microsoft.com/office/powerpoint/2010/main" val="8631664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5" name="TextBox 4"/>
          <p:cNvSpPr txBox="1"/>
          <p:nvPr/>
        </p:nvSpPr>
        <p:spPr>
          <a:xfrm>
            <a:off x="4001911" y="1740125"/>
            <a:ext cx="4684889" cy="4708981"/>
          </a:xfrm>
          <a:prstGeom prst="rect">
            <a:avLst/>
          </a:prstGeom>
          <a:noFill/>
        </p:spPr>
        <p:txBody>
          <a:bodyPr wrap="square" rtlCol="0">
            <a:spAutoFit/>
          </a:bodyPr>
          <a:lstStyle/>
          <a:p>
            <a:r>
              <a:rPr lang="en-US" sz="2000" dirty="0" smtClean="0"/>
              <a:t>Weeks 6-7</a:t>
            </a:r>
          </a:p>
          <a:p>
            <a:endParaRPr lang="en-US" sz="2000" dirty="0"/>
          </a:p>
          <a:p>
            <a:r>
              <a:rPr lang="en-US" sz="2000" dirty="0" smtClean="0">
                <a:solidFill>
                  <a:srgbClr val="F79646"/>
                </a:solidFill>
              </a:rPr>
              <a:t>Aliens in: </a:t>
            </a:r>
          </a:p>
          <a:p>
            <a:endParaRPr lang="en-US" sz="2000" dirty="0" smtClean="0">
              <a:solidFill>
                <a:srgbClr val="F79646"/>
              </a:solidFill>
            </a:endParaRPr>
          </a:p>
          <a:p>
            <a:r>
              <a:rPr lang="en-US" sz="2000" i="1" dirty="0" smtClean="0">
                <a:solidFill>
                  <a:srgbClr val="F79646"/>
                </a:solidFill>
              </a:rPr>
              <a:t>Alien </a:t>
            </a:r>
            <a:r>
              <a:rPr lang="en-US" sz="2000" dirty="0" smtClean="0">
                <a:solidFill>
                  <a:srgbClr val="F79646"/>
                </a:solidFill>
              </a:rPr>
              <a:t>(dir. Scott, 1979)</a:t>
            </a:r>
          </a:p>
          <a:p>
            <a:r>
              <a:rPr lang="en-US" sz="2000" dirty="0" smtClean="0">
                <a:solidFill>
                  <a:srgbClr val="F79646"/>
                </a:solidFill>
              </a:rPr>
              <a:t>H.P. Lovecraft, “The Call of </a:t>
            </a:r>
            <a:r>
              <a:rPr lang="en-US" sz="2000" dirty="0" err="1" smtClean="0">
                <a:solidFill>
                  <a:srgbClr val="F79646"/>
                </a:solidFill>
              </a:rPr>
              <a:t>Cthulhu</a:t>
            </a:r>
            <a:r>
              <a:rPr lang="en-US" sz="2000" dirty="0" smtClean="0">
                <a:solidFill>
                  <a:srgbClr val="F79646"/>
                </a:solidFill>
              </a:rPr>
              <a:t>” (1928)</a:t>
            </a:r>
          </a:p>
          <a:p>
            <a:endParaRPr lang="en-US" sz="2000" dirty="0">
              <a:solidFill>
                <a:srgbClr val="F79646"/>
              </a:solidFill>
            </a:endParaRPr>
          </a:p>
          <a:p>
            <a:pPr algn="r"/>
            <a:endParaRPr lang="en-US" sz="2000" dirty="0" smtClean="0">
              <a:solidFill>
                <a:schemeClr val="accent2"/>
              </a:solidFill>
            </a:endParaRPr>
          </a:p>
          <a:p>
            <a:pPr algn="r"/>
            <a:r>
              <a:rPr lang="en-US" sz="2000" dirty="0" smtClean="0">
                <a:solidFill>
                  <a:srgbClr val="FF0000"/>
                </a:solidFill>
              </a:rPr>
              <a:t>Monsters:</a:t>
            </a:r>
          </a:p>
          <a:p>
            <a:pPr algn="r"/>
            <a:endParaRPr lang="en-US" sz="2000" dirty="0">
              <a:solidFill>
                <a:srgbClr val="FF0000"/>
              </a:solidFill>
            </a:endParaRPr>
          </a:p>
          <a:p>
            <a:pPr algn="r"/>
            <a:r>
              <a:rPr lang="en-US" sz="2000" dirty="0" smtClean="0">
                <a:solidFill>
                  <a:srgbClr val="FF0000"/>
                </a:solidFill>
              </a:rPr>
              <a:t>Aliens </a:t>
            </a:r>
            <a:endParaRPr lang="en-US" sz="2000" dirty="0">
              <a:solidFill>
                <a:srgbClr val="FF0000"/>
              </a:solidFill>
            </a:endParaRPr>
          </a:p>
          <a:p>
            <a:pPr algn="r"/>
            <a:r>
              <a:rPr lang="en-US" sz="2000" dirty="0" smtClean="0">
                <a:solidFill>
                  <a:srgbClr val="FF0000"/>
                </a:solidFill>
              </a:rPr>
              <a:t>Gods</a:t>
            </a:r>
          </a:p>
          <a:p>
            <a:pPr algn="r"/>
            <a:r>
              <a:rPr lang="en-US" sz="2000" dirty="0" smtClean="0">
                <a:solidFill>
                  <a:srgbClr val="FF0000"/>
                </a:solidFill>
              </a:rPr>
              <a:t>Scientists</a:t>
            </a:r>
          </a:p>
          <a:p>
            <a:pPr algn="r"/>
            <a:r>
              <a:rPr lang="en-US" sz="2000" dirty="0" smtClean="0">
                <a:solidFill>
                  <a:srgbClr val="FF0000"/>
                </a:solidFill>
              </a:rPr>
              <a:t>Racists</a:t>
            </a:r>
          </a:p>
          <a:p>
            <a:endParaRPr lang="en-US" sz="2000" dirty="0">
              <a:solidFill>
                <a:srgbClr val="F79646"/>
              </a:solidFill>
            </a:endParaRPr>
          </a:p>
        </p:txBody>
      </p:sp>
      <p:pic>
        <p:nvPicPr>
          <p:cNvPr id="6" name="Picture 5"/>
          <p:cNvPicPr>
            <a:picLocks noChangeAspect="1"/>
          </p:cNvPicPr>
          <p:nvPr/>
        </p:nvPicPr>
        <p:blipFill>
          <a:blip r:embed="rId2"/>
          <a:stretch>
            <a:fillRect/>
          </a:stretch>
        </p:blipFill>
        <p:spPr>
          <a:xfrm>
            <a:off x="0" y="1524000"/>
            <a:ext cx="3556000" cy="5334000"/>
          </a:xfrm>
          <a:prstGeom prst="rect">
            <a:avLst/>
          </a:prstGeom>
        </p:spPr>
      </p:pic>
    </p:spTree>
    <p:extLst>
      <p:ext uri="{BB962C8B-B14F-4D97-AF65-F5344CB8AC3E}">
        <p14:creationId xmlns:p14="http://schemas.microsoft.com/office/powerpoint/2010/main" val="168798697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a:xfrm>
            <a:off x="4010423" y="1591733"/>
            <a:ext cx="4865466" cy="4260227"/>
          </a:xfrm>
        </p:spPr>
        <p:txBody>
          <a:bodyPr>
            <a:normAutofit fontScale="92500" lnSpcReduction="10000"/>
          </a:bodyPr>
          <a:lstStyle/>
          <a:p>
            <a:pPr marL="0" indent="0">
              <a:buNone/>
            </a:pPr>
            <a:r>
              <a:rPr lang="en-US" sz="2200" dirty="0" smtClean="0"/>
              <a:t>Week 8</a:t>
            </a:r>
            <a:endParaRPr lang="en-US" sz="2200" dirty="0"/>
          </a:p>
          <a:p>
            <a:pPr marL="0" indent="0">
              <a:buNone/>
            </a:pPr>
            <a:r>
              <a:rPr lang="en-US" sz="2200" dirty="0" smtClean="0">
                <a:solidFill>
                  <a:schemeClr val="accent6"/>
                </a:solidFill>
              </a:rPr>
              <a:t>Zombies in: </a:t>
            </a:r>
          </a:p>
          <a:p>
            <a:pPr marL="0" indent="0">
              <a:buNone/>
            </a:pPr>
            <a:endParaRPr lang="en-US" sz="2200" dirty="0" smtClean="0">
              <a:solidFill>
                <a:schemeClr val="accent6"/>
              </a:solidFill>
            </a:endParaRPr>
          </a:p>
          <a:p>
            <a:pPr marL="0" indent="0">
              <a:buNone/>
            </a:pPr>
            <a:r>
              <a:rPr lang="en-US" sz="2200" i="1" dirty="0" smtClean="0">
                <a:solidFill>
                  <a:schemeClr val="accent6"/>
                </a:solidFill>
              </a:rPr>
              <a:t>Night of the Living Dead</a:t>
            </a:r>
            <a:r>
              <a:rPr lang="en-US" sz="2200" dirty="0" smtClean="0">
                <a:solidFill>
                  <a:schemeClr val="accent6"/>
                </a:solidFill>
              </a:rPr>
              <a:t> (dir. Romero, 1968)</a:t>
            </a:r>
            <a:endParaRPr lang="en-US" sz="2200" i="1" dirty="0" smtClean="0">
              <a:solidFill>
                <a:schemeClr val="accent6"/>
              </a:solidFill>
            </a:endParaRPr>
          </a:p>
          <a:p>
            <a:pPr marL="0" indent="0">
              <a:buNone/>
            </a:pPr>
            <a:r>
              <a:rPr lang="en-US" sz="2200" i="1" dirty="0" smtClean="0">
                <a:solidFill>
                  <a:schemeClr val="accent6"/>
                </a:solidFill>
              </a:rPr>
              <a:t>World War Z</a:t>
            </a:r>
            <a:r>
              <a:rPr lang="en-US" sz="2200" dirty="0" smtClean="0">
                <a:solidFill>
                  <a:schemeClr val="accent6"/>
                </a:solidFill>
              </a:rPr>
              <a:t> (dir. Forster, 2013)</a:t>
            </a:r>
            <a:endParaRPr lang="en-US" sz="2200" i="1" dirty="0" smtClean="0">
              <a:solidFill>
                <a:schemeClr val="accent6"/>
              </a:solidFill>
            </a:endParaRPr>
          </a:p>
          <a:p>
            <a:pPr marL="0" indent="0">
              <a:buNone/>
            </a:pPr>
            <a:r>
              <a:rPr lang="en-US" sz="2200" dirty="0" smtClean="0">
                <a:solidFill>
                  <a:schemeClr val="accent6"/>
                </a:solidFill>
              </a:rPr>
              <a:t>W.B. Seabrook, </a:t>
            </a:r>
            <a:r>
              <a:rPr lang="en-US" sz="2200" i="1" dirty="0" smtClean="0">
                <a:solidFill>
                  <a:schemeClr val="accent6"/>
                </a:solidFill>
              </a:rPr>
              <a:t>The Magic Island</a:t>
            </a:r>
          </a:p>
          <a:p>
            <a:pPr marL="0" indent="0">
              <a:buNone/>
            </a:pPr>
            <a:r>
              <a:rPr lang="en-US" sz="2200" dirty="0" err="1" smtClean="0">
                <a:solidFill>
                  <a:schemeClr val="accent6"/>
                </a:solidFill>
              </a:rPr>
              <a:t>Junot</a:t>
            </a:r>
            <a:r>
              <a:rPr lang="en-US" sz="2200" dirty="0" smtClean="0">
                <a:solidFill>
                  <a:schemeClr val="accent6"/>
                </a:solidFill>
              </a:rPr>
              <a:t> </a:t>
            </a:r>
            <a:r>
              <a:rPr lang="en-US" sz="2200" dirty="0" err="1" smtClean="0">
                <a:solidFill>
                  <a:schemeClr val="accent6"/>
                </a:solidFill>
              </a:rPr>
              <a:t>Díaz</a:t>
            </a:r>
            <a:r>
              <a:rPr lang="en-US" sz="2200" dirty="0" smtClean="0">
                <a:solidFill>
                  <a:schemeClr val="accent6"/>
                </a:solidFill>
              </a:rPr>
              <a:t>, “</a:t>
            </a:r>
            <a:r>
              <a:rPr lang="en-US" sz="2200" dirty="0" err="1" smtClean="0">
                <a:solidFill>
                  <a:schemeClr val="accent6"/>
                </a:solidFill>
              </a:rPr>
              <a:t>Monstro</a:t>
            </a:r>
            <a:r>
              <a:rPr lang="en-US" sz="2200" dirty="0" smtClean="0">
                <a:solidFill>
                  <a:schemeClr val="accent6"/>
                </a:solidFill>
              </a:rPr>
              <a:t>”</a:t>
            </a:r>
          </a:p>
          <a:p>
            <a:pPr marL="0" indent="0">
              <a:buNone/>
            </a:pPr>
            <a:endParaRPr lang="en-US" sz="2200" dirty="0">
              <a:solidFill>
                <a:schemeClr val="accent6"/>
              </a:solidFill>
            </a:endParaRPr>
          </a:p>
          <a:p>
            <a:pPr marL="0" indent="0" algn="r">
              <a:buNone/>
            </a:pPr>
            <a:r>
              <a:rPr lang="en-US" sz="1800" dirty="0" smtClean="0">
                <a:solidFill>
                  <a:srgbClr val="FF0000"/>
                </a:solidFill>
              </a:rPr>
              <a:t>Monsters: </a:t>
            </a:r>
          </a:p>
          <a:p>
            <a:pPr marL="0" indent="0" algn="r">
              <a:buNone/>
            </a:pPr>
            <a:endParaRPr lang="en-US" sz="1800" dirty="0" smtClean="0">
              <a:solidFill>
                <a:srgbClr val="FF0000"/>
              </a:solidFill>
            </a:endParaRPr>
          </a:p>
          <a:p>
            <a:pPr marL="0" indent="0" algn="r">
              <a:buNone/>
            </a:pPr>
            <a:r>
              <a:rPr lang="en-US" sz="1800" dirty="0" smtClean="0">
                <a:solidFill>
                  <a:srgbClr val="FF0000"/>
                </a:solidFill>
              </a:rPr>
              <a:t>ZOMBIES</a:t>
            </a:r>
          </a:p>
          <a:p>
            <a:pPr marL="0" indent="0" algn="r">
              <a:buNone/>
            </a:pPr>
            <a:r>
              <a:rPr lang="en-US" sz="1800" dirty="0" smtClean="0">
                <a:solidFill>
                  <a:srgbClr val="FF0000"/>
                </a:solidFill>
              </a:rPr>
              <a:t>ZOMBIES</a:t>
            </a:r>
          </a:p>
          <a:p>
            <a:pPr marL="0" indent="0" algn="r">
              <a:buNone/>
            </a:pPr>
            <a:r>
              <a:rPr lang="en-US" sz="1800" dirty="0" smtClean="0">
                <a:solidFill>
                  <a:srgbClr val="FF0000"/>
                </a:solidFill>
              </a:rPr>
              <a:t>SO MANY ZOMBIES</a:t>
            </a:r>
          </a:p>
          <a:p>
            <a:pPr marL="0" indent="0">
              <a:buNone/>
            </a:pPr>
            <a:endParaRPr lang="en-US" sz="1800" dirty="0" smtClean="0">
              <a:solidFill>
                <a:srgbClr val="FF0000"/>
              </a:solidFill>
            </a:endParaRPr>
          </a:p>
          <a:p>
            <a:pPr marL="0" indent="0">
              <a:buNone/>
            </a:pPr>
            <a:endParaRPr lang="en-US" sz="1800" dirty="0" smtClean="0">
              <a:solidFill>
                <a:srgbClr val="FF0000"/>
              </a:solidFill>
            </a:endParaRPr>
          </a:p>
          <a:p>
            <a:pPr marL="0" indent="0">
              <a:buNone/>
            </a:pPr>
            <a:endParaRPr lang="en-US" sz="1800" dirty="0">
              <a:solidFill>
                <a:schemeClr val="accent6"/>
              </a:solidFill>
            </a:endParaRPr>
          </a:p>
          <a:p>
            <a:pPr marL="0" indent="0">
              <a:buNone/>
            </a:pPr>
            <a:endParaRPr lang="en-US" sz="1800" dirty="0">
              <a:solidFill>
                <a:srgbClr val="FF0000"/>
              </a:solidFill>
            </a:endParaRPr>
          </a:p>
        </p:txBody>
      </p:sp>
      <p:pic>
        <p:nvPicPr>
          <p:cNvPr id="4" name="Picture 3"/>
          <p:cNvPicPr>
            <a:picLocks noChangeAspect="1"/>
          </p:cNvPicPr>
          <p:nvPr/>
        </p:nvPicPr>
        <p:blipFill>
          <a:blip r:embed="rId2"/>
          <a:stretch>
            <a:fillRect/>
          </a:stretch>
        </p:blipFill>
        <p:spPr>
          <a:xfrm>
            <a:off x="0" y="1513886"/>
            <a:ext cx="3414889" cy="5344114"/>
          </a:xfrm>
          <a:prstGeom prst="rect">
            <a:avLst/>
          </a:prstGeom>
        </p:spPr>
      </p:pic>
    </p:spTree>
    <p:extLst>
      <p:ext uri="{BB962C8B-B14F-4D97-AF65-F5344CB8AC3E}">
        <p14:creationId xmlns:p14="http://schemas.microsoft.com/office/powerpoint/2010/main" val="24090893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5" name="TextBox 4"/>
          <p:cNvSpPr txBox="1"/>
          <p:nvPr/>
        </p:nvSpPr>
        <p:spPr>
          <a:xfrm>
            <a:off x="213442" y="1740125"/>
            <a:ext cx="4584336" cy="5201424"/>
          </a:xfrm>
          <a:prstGeom prst="rect">
            <a:avLst/>
          </a:prstGeom>
          <a:noFill/>
        </p:spPr>
        <p:txBody>
          <a:bodyPr wrap="square" rtlCol="0">
            <a:spAutoFit/>
          </a:bodyPr>
          <a:lstStyle/>
          <a:p>
            <a:r>
              <a:rPr lang="en-US" dirty="0" smtClean="0"/>
              <a:t>Weeks 9-10</a:t>
            </a:r>
            <a:endParaRPr lang="en-US" dirty="0"/>
          </a:p>
          <a:p>
            <a:r>
              <a:rPr lang="en-US" sz="2000" dirty="0" smtClean="0">
                <a:solidFill>
                  <a:srgbClr val="F79646"/>
                </a:solidFill>
              </a:rPr>
              <a:t>Students in: </a:t>
            </a:r>
          </a:p>
          <a:p>
            <a:endParaRPr lang="en-US" sz="2000" dirty="0">
              <a:solidFill>
                <a:srgbClr val="F79646"/>
              </a:solidFill>
            </a:endParaRPr>
          </a:p>
          <a:p>
            <a:r>
              <a:rPr lang="en-US" sz="2000" dirty="0" smtClean="0">
                <a:solidFill>
                  <a:srgbClr val="F79646"/>
                </a:solidFill>
              </a:rPr>
              <a:t>Group Presentations</a:t>
            </a:r>
          </a:p>
          <a:p>
            <a:endParaRPr lang="en-US" sz="2000" dirty="0" smtClean="0">
              <a:solidFill>
                <a:srgbClr val="F79646"/>
              </a:solidFill>
            </a:endParaRPr>
          </a:p>
          <a:p>
            <a:pPr algn="r"/>
            <a:endParaRPr lang="en-US" dirty="0" smtClean="0">
              <a:solidFill>
                <a:schemeClr val="accent2"/>
              </a:solidFill>
            </a:endParaRPr>
          </a:p>
          <a:p>
            <a:r>
              <a:rPr lang="en-US" dirty="0" smtClean="0">
                <a:solidFill>
                  <a:srgbClr val="FF0000"/>
                </a:solidFill>
              </a:rPr>
              <a:t>Monsters:</a:t>
            </a:r>
          </a:p>
          <a:p>
            <a:endParaRPr lang="en-US" dirty="0">
              <a:solidFill>
                <a:srgbClr val="FF0000"/>
              </a:solidFill>
            </a:endParaRPr>
          </a:p>
          <a:p>
            <a:r>
              <a:rPr lang="en-US" dirty="0" smtClean="0">
                <a:solidFill>
                  <a:srgbClr val="FF0000"/>
                </a:solidFill>
              </a:rPr>
              <a:t>Inattentive Audience Members</a:t>
            </a:r>
          </a:p>
          <a:p>
            <a:r>
              <a:rPr lang="en-US" dirty="0" smtClean="0">
                <a:solidFill>
                  <a:srgbClr val="FF0000"/>
                </a:solidFill>
              </a:rPr>
              <a:t>Stage Fright</a:t>
            </a:r>
          </a:p>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smtClean="0">
              <a:solidFill>
                <a:srgbClr val="FF0000"/>
              </a:solidFill>
            </a:endParaRPr>
          </a:p>
          <a:p>
            <a:endParaRPr lang="en-US" dirty="0">
              <a:solidFill>
                <a:srgbClr val="F79646"/>
              </a:solidFill>
            </a:endParaRPr>
          </a:p>
        </p:txBody>
      </p:sp>
      <p:pic>
        <p:nvPicPr>
          <p:cNvPr id="4" name="Picture 3"/>
          <p:cNvPicPr>
            <a:picLocks noChangeAspect="1"/>
          </p:cNvPicPr>
          <p:nvPr/>
        </p:nvPicPr>
        <p:blipFill>
          <a:blip r:embed="rId2"/>
          <a:stretch>
            <a:fillRect/>
          </a:stretch>
        </p:blipFill>
        <p:spPr>
          <a:xfrm>
            <a:off x="4549285" y="3090333"/>
            <a:ext cx="4594714" cy="3767666"/>
          </a:xfrm>
          <a:prstGeom prst="rect">
            <a:avLst/>
          </a:prstGeom>
        </p:spPr>
      </p:pic>
    </p:spTree>
    <p:extLst>
      <p:ext uri="{BB962C8B-B14F-4D97-AF65-F5344CB8AC3E}">
        <p14:creationId xmlns:p14="http://schemas.microsoft.com/office/powerpoint/2010/main" val="22601668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a:xfrm>
            <a:off x="4273867" y="1591733"/>
            <a:ext cx="4602021" cy="4519120"/>
          </a:xfrm>
        </p:spPr>
        <p:txBody>
          <a:bodyPr>
            <a:normAutofit fontScale="92500" lnSpcReduction="10000"/>
          </a:bodyPr>
          <a:lstStyle/>
          <a:p>
            <a:pPr marL="0" indent="0">
              <a:buNone/>
            </a:pPr>
            <a:r>
              <a:rPr lang="en-US" sz="2200" dirty="0" smtClean="0"/>
              <a:t>Weeks 11-12</a:t>
            </a:r>
          </a:p>
          <a:p>
            <a:pPr marL="0" indent="0">
              <a:buNone/>
            </a:pPr>
            <a:endParaRPr lang="en-US" sz="2200" dirty="0"/>
          </a:p>
          <a:p>
            <a:pPr marL="0" indent="0">
              <a:buNone/>
            </a:pPr>
            <a:r>
              <a:rPr lang="en-US" sz="2200" dirty="0" smtClean="0">
                <a:solidFill>
                  <a:schemeClr val="accent6"/>
                </a:solidFill>
              </a:rPr>
              <a:t>Vampires in: </a:t>
            </a:r>
          </a:p>
          <a:p>
            <a:pPr marL="0" indent="0">
              <a:buNone/>
            </a:pPr>
            <a:endParaRPr lang="en-US" sz="2200" dirty="0" smtClean="0">
              <a:solidFill>
                <a:schemeClr val="accent6"/>
              </a:solidFill>
            </a:endParaRPr>
          </a:p>
          <a:p>
            <a:pPr marL="0" indent="0">
              <a:buNone/>
            </a:pPr>
            <a:r>
              <a:rPr lang="en-US" sz="2200" i="1" dirty="0" smtClean="0">
                <a:solidFill>
                  <a:schemeClr val="accent6"/>
                </a:solidFill>
              </a:rPr>
              <a:t>Bram Stoker’s Dracula </a:t>
            </a:r>
            <a:r>
              <a:rPr lang="en-US" sz="2200" dirty="0" smtClean="0">
                <a:solidFill>
                  <a:schemeClr val="accent6"/>
                </a:solidFill>
              </a:rPr>
              <a:t>(dir. Coppola, 1992)</a:t>
            </a:r>
          </a:p>
          <a:p>
            <a:pPr marL="0" indent="0">
              <a:buNone/>
            </a:pPr>
            <a:r>
              <a:rPr lang="en-US" sz="2200" dirty="0" smtClean="0">
                <a:solidFill>
                  <a:schemeClr val="accent6"/>
                </a:solidFill>
              </a:rPr>
              <a:t>Excerpts from Bram Stoker, </a:t>
            </a:r>
            <a:r>
              <a:rPr lang="en-US" sz="2200" i="1" dirty="0" smtClean="0">
                <a:solidFill>
                  <a:schemeClr val="accent6"/>
                </a:solidFill>
              </a:rPr>
              <a:t>Dracula </a:t>
            </a:r>
            <a:r>
              <a:rPr lang="en-US" sz="2200" dirty="0" smtClean="0">
                <a:solidFill>
                  <a:schemeClr val="accent6"/>
                </a:solidFill>
              </a:rPr>
              <a:t>(1897)</a:t>
            </a:r>
          </a:p>
          <a:p>
            <a:pPr marL="0" indent="0">
              <a:buNone/>
            </a:pPr>
            <a:r>
              <a:rPr lang="en-US" sz="2200" dirty="0" smtClean="0">
                <a:solidFill>
                  <a:schemeClr val="accent6"/>
                </a:solidFill>
              </a:rPr>
              <a:t>Octavia Butler, </a:t>
            </a:r>
            <a:r>
              <a:rPr lang="en-US" sz="2200" i="1" dirty="0" smtClean="0">
                <a:solidFill>
                  <a:schemeClr val="accent6"/>
                </a:solidFill>
              </a:rPr>
              <a:t>Fledgling</a:t>
            </a:r>
            <a:r>
              <a:rPr lang="en-US" sz="2200" dirty="0" smtClean="0">
                <a:solidFill>
                  <a:schemeClr val="accent6"/>
                </a:solidFill>
              </a:rPr>
              <a:t> (2007)</a:t>
            </a:r>
          </a:p>
          <a:p>
            <a:pPr marL="0" indent="0">
              <a:buNone/>
            </a:pPr>
            <a:endParaRPr lang="en-US" sz="1800" i="1" dirty="0">
              <a:solidFill>
                <a:schemeClr val="accent6"/>
              </a:solidFill>
            </a:endParaRPr>
          </a:p>
          <a:p>
            <a:pPr marL="0" indent="0" algn="r">
              <a:buNone/>
            </a:pPr>
            <a:r>
              <a:rPr lang="en-US" sz="1800" dirty="0" smtClean="0">
                <a:solidFill>
                  <a:srgbClr val="FF0000"/>
                </a:solidFill>
              </a:rPr>
              <a:t>Monsters: </a:t>
            </a:r>
          </a:p>
          <a:p>
            <a:pPr marL="0" indent="0" algn="r">
              <a:buNone/>
            </a:pPr>
            <a:endParaRPr lang="en-US" sz="1800" dirty="0" smtClean="0">
              <a:solidFill>
                <a:srgbClr val="FF0000"/>
              </a:solidFill>
            </a:endParaRPr>
          </a:p>
          <a:p>
            <a:pPr marL="0" indent="0" algn="r">
              <a:buNone/>
            </a:pPr>
            <a:r>
              <a:rPr lang="en-US" sz="1800" dirty="0" smtClean="0">
                <a:solidFill>
                  <a:srgbClr val="FF0000"/>
                </a:solidFill>
              </a:rPr>
              <a:t>Dracula</a:t>
            </a:r>
          </a:p>
          <a:p>
            <a:pPr marL="0" indent="0" algn="r">
              <a:buNone/>
            </a:pPr>
            <a:r>
              <a:rPr lang="en-US" sz="1800" dirty="0" err="1" smtClean="0">
                <a:solidFill>
                  <a:srgbClr val="FF0000"/>
                </a:solidFill>
              </a:rPr>
              <a:t>Vlad</a:t>
            </a:r>
            <a:r>
              <a:rPr lang="en-US" sz="1800" dirty="0" smtClean="0">
                <a:solidFill>
                  <a:srgbClr val="FF0000"/>
                </a:solidFill>
              </a:rPr>
              <a:t> the </a:t>
            </a:r>
            <a:r>
              <a:rPr lang="en-US" sz="1800" dirty="0" err="1" smtClean="0">
                <a:solidFill>
                  <a:srgbClr val="FF0000"/>
                </a:solidFill>
              </a:rPr>
              <a:t>Impaler</a:t>
            </a:r>
            <a:endParaRPr lang="en-US" sz="1800" dirty="0" smtClean="0">
              <a:solidFill>
                <a:srgbClr val="FF0000"/>
              </a:solidFill>
            </a:endParaRPr>
          </a:p>
          <a:p>
            <a:pPr marL="0" indent="0" algn="r">
              <a:buNone/>
            </a:pPr>
            <a:r>
              <a:rPr lang="en-US" sz="1800" dirty="0" smtClean="0">
                <a:solidFill>
                  <a:srgbClr val="FF0000"/>
                </a:solidFill>
              </a:rPr>
              <a:t>Vampires</a:t>
            </a:r>
          </a:p>
          <a:p>
            <a:pPr marL="0" indent="0" algn="r">
              <a:buNone/>
            </a:pPr>
            <a:r>
              <a:rPr lang="en-US" sz="1800" dirty="0" smtClean="0">
                <a:solidFill>
                  <a:srgbClr val="FF0000"/>
                </a:solidFill>
              </a:rPr>
              <a:t>Aliens?</a:t>
            </a:r>
          </a:p>
          <a:p>
            <a:pPr marL="0" indent="0">
              <a:buNone/>
            </a:pPr>
            <a:endParaRPr lang="en-US" sz="1800" dirty="0" smtClean="0">
              <a:solidFill>
                <a:srgbClr val="FF0000"/>
              </a:solidFill>
            </a:endParaRPr>
          </a:p>
          <a:p>
            <a:pPr marL="0" indent="0">
              <a:buNone/>
            </a:pPr>
            <a:endParaRPr lang="en-US" sz="1800" dirty="0" smtClean="0">
              <a:solidFill>
                <a:srgbClr val="FF0000"/>
              </a:solidFill>
            </a:endParaRPr>
          </a:p>
          <a:p>
            <a:pPr marL="0" indent="0">
              <a:buNone/>
            </a:pPr>
            <a:endParaRPr lang="en-US" sz="1800" dirty="0">
              <a:solidFill>
                <a:schemeClr val="accent6"/>
              </a:solidFill>
            </a:endParaRPr>
          </a:p>
          <a:p>
            <a:pPr marL="0" indent="0">
              <a:buNone/>
            </a:pPr>
            <a:endParaRPr lang="en-US" sz="1800" dirty="0">
              <a:solidFill>
                <a:srgbClr val="FF0000"/>
              </a:solidFill>
            </a:endParaRPr>
          </a:p>
        </p:txBody>
      </p:sp>
      <p:pic>
        <p:nvPicPr>
          <p:cNvPr id="5" name="Picture 4"/>
          <p:cNvPicPr>
            <a:picLocks noChangeAspect="1"/>
          </p:cNvPicPr>
          <p:nvPr/>
        </p:nvPicPr>
        <p:blipFill>
          <a:blip r:embed="rId2"/>
          <a:stretch>
            <a:fillRect/>
          </a:stretch>
        </p:blipFill>
        <p:spPr>
          <a:xfrm>
            <a:off x="457200" y="1698978"/>
            <a:ext cx="3325007" cy="4681609"/>
          </a:xfrm>
          <a:prstGeom prst="rect">
            <a:avLst/>
          </a:prstGeom>
        </p:spPr>
      </p:pic>
    </p:spTree>
    <p:extLst>
      <p:ext uri="{BB962C8B-B14F-4D97-AF65-F5344CB8AC3E}">
        <p14:creationId xmlns:p14="http://schemas.microsoft.com/office/powerpoint/2010/main" val="18585437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a:xfrm>
            <a:off x="6416263" y="1410331"/>
            <a:ext cx="2572516" cy="3270807"/>
          </a:xfrm>
        </p:spPr>
        <p:txBody>
          <a:bodyPr>
            <a:normAutofit/>
          </a:bodyPr>
          <a:lstStyle/>
          <a:p>
            <a:pPr marL="0" indent="0" algn="r">
              <a:buNone/>
            </a:pPr>
            <a:r>
              <a:rPr lang="en-US" sz="2700" dirty="0" smtClean="0">
                <a:solidFill>
                  <a:srgbClr val="FF0000"/>
                </a:solidFill>
              </a:rPr>
              <a:t>Monsters: </a:t>
            </a:r>
          </a:p>
          <a:p>
            <a:pPr marL="0" indent="0" algn="r">
              <a:buNone/>
            </a:pPr>
            <a:endParaRPr lang="en-US" sz="2700" dirty="0" smtClean="0">
              <a:solidFill>
                <a:srgbClr val="FF0000"/>
              </a:solidFill>
            </a:endParaRPr>
          </a:p>
          <a:p>
            <a:pPr marL="0" indent="0" algn="r">
              <a:buNone/>
            </a:pPr>
            <a:r>
              <a:rPr lang="en-US" sz="2700" dirty="0" smtClean="0">
                <a:solidFill>
                  <a:srgbClr val="FF0000"/>
                </a:solidFill>
              </a:rPr>
              <a:t>Serial killers</a:t>
            </a:r>
          </a:p>
          <a:p>
            <a:pPr marL="0" indent="0" algn="r">
              <a:buNone/>
            </a:pPr>
            <a:r>
              <a:rPr lang="en-US" sz="2700" dirty="0" smtClean="0">
                <a:solidFill>
                  <a:srgbClr val="FF0000"/>
                </a:solidFill>
              </a:rPr>
              <a:t>Psychiatrists</a:t>
            </a:r>
          </a:p>
          <a:p>
            <a:pPr marL="0" indent="0" algn="r">
              <a:buNone/>
            </a:pPr>
            <a:r>
              <a:rPr lang="en-US" sz="2700" dirty="0" smtClean="0">
                <a:solidFill>
                  <a:srgbClr val="FF0000"/>
                </a:solidFill>
              </a:rPr>
              <a:t>Bureaucrats</a:t>
            </a:r>
          </a:p>
          <a:p>
            <a:pPr marL="0" indent="0" algn="r">
              <a:buNone/>
            </a:pPr>
            <a:r>
              <a:rPr lang="en-US" sz="2700" dirty="0" smtClean="0">
                <a:solidFill>
                  <a:srgbClr val="FF0000"/>
                </a:solidFill>
              </a:rPr>
              <a:t>Yuppies</a:t>
            </a:r>
          </a:p>
          <a:p>
            <a:pPr marL="0" indent="0" algn="r">
              <a:buNone/>
            </a:pPr>
            <a:endParaRPr lang="en-US" sz="4900" dirty="0" smtClean="0">
              <a:solidFill>
                <a:srgbClr val="FF0000"/>
              </a:solidFill>
            </a:endParaRPr>
          </a:p>
          <a:p>
            <a:pPr marL="0" indent="0">
              <a:buNone/>
            </a:pPr>
            <a:endParaRPr lang="en-US" sz="3600" dirty="0" smtClean="0">
              <a:solidFill>
                <a:srgbClr val="FF0000"/>
              </a:solidFill>
            </a:endParaRPr>
          </a:p>
          <a:p>
            <a:pPr marL="0" indent="0">
              <a:buNone/>
            </a:pPr>
            <a:endParaRPr lang="en-US" sz="1800" dirty="0" smtClean="0">
              <a:solidFill>
                <a:srgbClr val="FF0000"/>
              </a:solidFill>
            </a:endParaRPr>
          </a:p>
          <a:p>
            <a:pPr marL="0" indent="0">
              <a:buNone/>
            </a:pPr>
            <a:endParaRPr lang="en-US" sz="1800" dirty="0">
              <a:solidFill>
                <a:schemeClr val="accent6"/>
              </a:solidFill>
            </a:endParaRPr>
          </a:p>
          <a:p>
            <a:pPr marL="0" indent="0">
              <a:buNone/>
            </a:pPr>
            <a:endParaRPr lang="en-US" sz="1800" dirty="0">
              <a:solidFill>
                <a:srgbClr val="FF0000"/>
              </a:solidFill>
            </a:endParaRPr>
          </a:p>
        </p:txBody>
      </p:sp>
      <p:pic>
        <p:nvPicPr>
          <p:cNvPr id="5" name="Picture 4"/>
          <p:cNvPicPr>
            <a:picLocks noChangeAspect="1"/>
          </p:cNvPicPr>
          <p:nvPr/>
        </p:nvPicPr>
        <p:blipFill>
          <a:blip r:embed="rId2"/>
          <a:stretch>
            <a:fillRect/>
          </a:stretch>
        </p:blipFill>
        <p:spPr>
          <a:xfrm>
            <a:off x="1947334" y="3596262"/>
            <a:ext cx="4896556" cy="3261738"/>
          </a:xfrm>
          <a:prstGeom prst="rect">
            <a:avLst/>
          </a:prstGeom>
        </p:spPr>
      </p:pic>
      <p:sp>
        <p:nvSpPr>
          <p:cNvPr id="4" name="TextBox 3"/>
          <p:cNvSpPr txBox="1"/>
          <p:nvPr/>
        </p:nvSpPr>
        <p:spPr>
          <a:xfrm>
            <a:off x="0" y="1417638"/>
            <a:ext cx="4585402" cy="2492990"/>
          </a:xfrm>
          <a:prstGeom prst="rect">
            <a:avLst/>
          </a:prstGeom>
          <a:noFill/>
        </p:spPr>
        <p:txBody>
          <a:bodyPr wrap="square" rtlCol="0">
            <a:spAutoFit/>
          </a:bodyPr>
          <a:lstStyle/>
          <a:p>
            <a:r>
              <a:rPr lang="en-US" sz="2300" dirty="0"/>
              <a:t>Weeks 13-14</a:t>
            </a:r>
          </a:p>
          <a:p>
            <a:r>
              <a:rPr lang="en-US" sz="2300" dirty="0">
                <a:solidFill>
                  <a:schemeClr val="accent6"/>
                </a:solidFill>
              </a:rPr>
              <a:t>Serial Killers in: </a:t>
            </a:r>
          </a:p>
          <a:p>
            <a:endParaRPr lang="en-US" sz="2300" dirty="0">
              <a:solidFill>
                <a:schemeClr val="accent6"/>
              </a:solidFill>
            </a:endParaRPr>
          </a:p>
          <a:p>
            <a:r>
              <a:rPr lang="en-US" sz="2300" i="1" dirty="0">
                <a:solidFill>
                  <a:schemeClr val="accent6"/>
                </a:solidFill>
              </a:rPr>
              <a:t>The Silence of the Lambs</a:t>
            </a:r>
            <a:r>
              <a:rPr lang="en-US" sz="2300" dirty="0">
                <a:solidFill>
                  <a:schemeClr val="accent6"/>
                </a:solidFill>
              </a:rPr>
              <a:t> </a:t>
            </a:r>
          </a:p>
          <a:p>
            <a:r>
              <a:rPr lang="en-US" sz="2300" dirty="0">
                <a:solidFill>
                  <a:schemeClr val="accent6"/>
                </a:solidFill>
              </a:rPr>
              <a:t>(dir. </a:t>
            </a:r>
            <a:r>
              <a:rPr lang="en-US" sz="2300" dirty="0" err="1">
                <a:solidFill>
                  <a:schemeClr val="accent6"/>
                </a:solidFill>
              </a:rPr>
              <a:t>Demme</a:t>
            </a:r>
            <a:r>
              <a:rPr lang="en-US" sz="2300" dirty="0">
                <a:solidFill>
                  <a:schemeClr val="accent6"/>
                </a:solidFill>
              </a:rPr>
              <a:t>, 1991)</a:t>
            </a:r>
          </a:p>
          <a:p>
            <a:r>
              <a:rPr lang="en-US" sz="2300" dirty="0">
                <a:solidFill>
                  <a:schemeClr val="accent6"/>
                </a:solidFill>
              </a:rPr>
              <a:t>Bret Easton Ellis, </a:t>
            </a:r>
            <a:r>
              <a:rPr lang="en-US" sz="2300" i="1" dirty="0">
                <a:solidFill>
                  <a:schemeClr val="accent6"/>
                </a:solidFill>
              </a:rPr>
              <a:t>American Psycho</a:t>
            </a:r>
            <a:endParaRPr lang="en-US" sz="2300" dirty="0">
              <a:solidFill>
                <a:schemeClr val="accent6"/>
              </a:solidFill>
            </a:endParaRPr>
          </a:p>
          <a:p>
            <a:endParaRPr lang="en-US" dirty="0"/>
          </a:p>
        </p:txBody>
      </p:sp>
    </p:spTree>
    <p:extLst>
      <p:ext uri="{BB962C8B-B14F-4D97-AF65-F5344CB8AC3E}">
        <p14:creationId xmlns:p14="http://schemas.microsoft.com/office/powerpoint/2010/main" val="39282675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5" name="TextBox 4"/>
          <p:cNvSpPr txBox="1"/>
          <p:nvPr/>
        </p:nvSpPr>
        <p:spPr>
          <a:xfrm>
            <a:off x="277227" y="1600200"/>
            <a:ext cx="5033576" cy="4278095"/>
          </a:xfrm>
          <a:prstGeom prst="rect">
            <a:avLst/>
          </a:prstGeom>
          <a:noFill/>
        </p:spPr>
        <p:txBody>
          <a:bodyPr wrap="square" rtlCol="0">
            <a:spAutoFit/>
          </a:bodyPr>
          <a:lstStyle/>
          <a:p>
            <a:r>
              <a:rPr lang="en-US" sz="2000" dirty="0" smtClean="0"/>
              <a:t>Ghosts, Elder Gods, and Unnamed Evils in: </a:t>
            </a:r>
          </a:p>
          <a:p>
            <a:endParaRPr lang="en-US" dirty="0" smtClean="0">
              <a:solidFill>
                <a:srgbClr val="F79646"/>
              </a:solidFill>
            </a:endParaRPr>
          </a:p>
          <a:p>
            <a:r>
              <a:rPr lang="en-US" dirty="0" smtClean="0">
                <a:solidFill>
                  <a:srgbClr val="F79646"/>
                </a:solidFill>
              </a:rPr>
              <a:t>Maxine Hong Kingston,</a:t>
            </a:r>
            <a:r>
              <a:rPr lang="en-US" i="1" dirty="0">
                <a:solidFill>
                  <a:srgbClr val="F79646"/>
                </a:solidFill>
              </a:rPr>
              <a:t> </a:t>
            </a:r>
            <a:r>
              <a:rPr lang="en-US" i="1" dirty="0" smtClean="0">
                <a:solidFill>
                  <a:srgbClr val="F79646"/>
                </a:solidFill>
              </a:rPr>
              <a:t>The Woman Warrior </a:t>
            </a:r>
            <a:r>
              <a:rPr lang="en-US" dirty="0" smtClean="0">
                <a:solidFill>
                  <a:srgbClr val="F79646"/>
                </a:solidFill>
              </a:rPr>
              <a:t>(1975)</a:t>
            </a:r>
          </a:p>
          <a:p>
            <a:r>
              <a:rPr lang="en-US" dirty="0" smtClean="0">
                <a:solidFill>
                  <a:srgbClr val="F79646"/>
                </a:solidFill>
              </a:rPr>
              <a:t>Marjorie Liu &amp; Sana Takeda, </a:t>
            </a:r>
            <a:r>
              <a:rPr lang="en-US" i="1" dirty="0" err="1" smtClean="0">
                <a:solidFill>
                  <a:srgbClr val="F79646"/>
                </a:solidFill>
              </a:rPr>
              <a:t>Monstress</a:t>
            </a:r>
            <a:r>
              <a:rPr lang="en-US" i="1" dirty="0">
                <a:solidFill>
                  <a:srgbClr val="F79646"/>
                </a:solidFill>
              </a:rPr>
              <a:t> </a:t>
            </a:r>
            <a:r>
              <a:rPr lang="en-US" dirty="0" smtClean="0">
                <a:solidFill>
                  <a:srgbClr val="F79646"/>
                </a:solidFill>
              </a:rPr>
              <a:t>(2016)</a:t>
            </a:r>
            <a:endParaRPr lang="en-US" dirty="0">
              <a:solidFill>
                <a:srgbClr val="F79646"/>
              </a:solidFill>
            </a:endParaRPr>
          </a:p>
          <a:p>
            <a:pPr algn="r"/>
            <a:endParaRPr lang="en-US" dirty="0" smtClean="0">
              <a:solidFill>
                <a:schemeClr val="accent2"/>
              </a:solidFill>
            </a:endParaRPr>
          </a:p>
          <a:p>
            <a:r>
              <a:rPr lang="en-US" dirty="0" smtClean="0">
                <a:solidFill>
                  <a:srgbClr val="FF0000"/>
                </a:solidFill>
              </a:rPr>
              <a:t>Monsters:</a:t>
            </a:r>
          </a:p>
          <a:p>
            <a:endParaRPr lang="en-US" dirty="0">
              <a:solidFill>
                <a:srgbClr val="FF0000"/>
              </a:solidFill>
            </a:endParaRPr>
          </a:p>
          <a:p>
            <a:r>
              <a:rPr lang="en-US" dirty="0" smtClean="0">
                <a:solidFill>
                  <a:srgbClr val="FF0000"/>
                </a:solidFill>
              </a:rPr>
              <a:t>Ghosts </a:t>
            </a:r>
            <a:endParaRPr lang="en-US" dirty="0">
              <a:solidFill>
                <a:srgbClr val="FF0000"/>
              </a:solidFill>
            </a:endParaRPr>
          </a:p>
          <a:p>
            <a:r>
              <a:rPr lang="en-US" dirty="0" smtClean="0">
                <a:solidFill>
                  <a:srgbClr val="FF0000"/>
                </a:solidFill>
              </a:rPr>
              <a:t>Dead Children</a:t>
            </a:r>
          </a:p>
          <a:p>
            <a:r>
              <a:rPr lang="en-US" dirty="0" smtClean="0">
                <a:solidFill>
                  <a:srgbClr val="FF0000"/>
                </a:solidFill>
              </a:rPr>
              <a:t>Dead Aunts</a:t>
            </a:r>
          </a:p>
          <a:p>
            <a:r>
              <a:rPr lang="en-US" dirty="0" smtClean="0">
                <a:solidFill>
                  <a:srgbClr val="FF0000"/>
                </a:solidFill>
              </a:rPr>
              <a:t>Husbands</a:t>
            </a:r>
          </a:p>
          <a:p>
            <a:r>
              <a:rPr lang="en-US" dirty="0" smtClean="0">
                <a:solidFill>
                  <a:srgbClr val="FF0000"/>
                </a:solidFill>
              </a:rPr>
              <a:t>War</a:t>
            </a:r>
          </a:p>
          <a:p>
            <a:r>
              <a:rPr lang="en-US" dirty="0" smtClean="0">
                <a:solidFill>
                  <a:srgbClr val="FF0000"/>
                </a:solidFill>
              </a:rPr>
              <a:t>History</a:t>
            </a:r>
          </a:p>
          <a:p>
            <a:r>
              <a:rPr lang="en-US" dirty="0" smtClean="0">
                <a:solidFill>
                  <a:srgbClr val="FF0000"/>
                </a:solidFill>
              </a:rPr>
              <a:t>Patriarchy</a:t>
            </a:r>
          </a:p>
          <a:p>
            <a:endParaRPr lang="en-US" dirty="0">
              <a:solidFill>
                <a:srgbClr val="F79646"/>
              </a:solidFill>
            </a:endParaRPr>
          </a:p>
        </p:txBody>
      </p:sp>
      <p:pic>
        <p:nvPicPr>
          <p:cNvPr id="7" name="Picture 6"/>
          <p:cNvPicPr>
            <a:picLocks noChangeAspect="1"/>
          </p:cNvPicPr>
          <p:nvPr/>
        </p:nvPicPr>
        <p:blipFill>
          <a:blip r:embed="rId2"/>
          <a:stretch>
            <a:fillRect/>
          </a:stretch>
        </p:blipFill>
        <p:spPr>
          <a:xfrm>
            <a:off x="5621853" y="1417638"/>
            <a:ext cx="3522147" cy="5440362"/>
          </a:xfrm>
          <a:prstGeom prst="rect">
            <a:avLst/>
          </a:prstGeom>
        </p:spPr>
      </p:pic>
    </p:spTree>
    <p:extLst>
      <p:ext uri="{BB962C8B-B14F-4D97-AF65-F5344CB8AC3E}">
        <p14:creationId xmlns:p14="http://schemas.microsoft.com/office/powerpoint/2010/main" val="91998407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a:xfrm>
            <a:off x="598311" y="1563511"/>
            <a:ext cx="8229600" cy="4525963"/>
          </a:xfrm>
        </p:spPr>
        <p:txBody>
          <a:bodyPr/>
          <a:lstStyle/>
          <a:p>
            <a:pPr marL="0" indent="0">
              <a:buNone/>
            </a:pPr>
            <a:endParaRPr lang="en-US" dirty="0"/>
          </a:p>
          <a:p>
            <a:pPr marL="0" indent="0">
              <a:buNone/>
            </a:pPr>
            <a:endParaRPr lang="en-US" dirty="0"/>
          </a:p>
        </p:txBody>
      </p:sp>
      <p:sp>
        <p:nvSpPr>
          <p:cNvPr id="5" name="TextBox 4"/>
          <p:cNvSpPr txBox="1"/>
          <p:nvPr/>
        </p:nvSpPr>
        <p:spPr>
          <a:xfrm>
            <a:off x="4450121" y="1740125"/>
            <a:ext cx="4115323" cy="5109090"/>
          </a:xfrm>
          <a:prstGeom prst="rect">
            <a:avLst/>
          </a:prstGeom>
          <a:noFill/>
        </p:spPr>
        <p:txBody>
          <a:bodyPr wrap="square" rtlCol="0">
            <a:spAutoFit/>
          </a:bodyPr>
          <a:lstStyle/>
          <a:p>
            <a:r>
              <a:rPr lang="en-US" sz="2200" dirty="0" smtClean="0"/>
              <a:t>Week 15</a:t>
            </a:r>
          </a:p>
          <a:p>
            <a:endParaRPr lang="en-US" sz="2200" dirty="0"/>
          </a:p>
          <a:p>
            <a:r>
              <a:rPr lang="en-US" sz="2200" dirty="0" smtClean="0">
                <a:solidFill>
                  <a:srgbClr val="F79646"/>
                </a:solidFill>
              </a:rPr>
              <a:t>Aliens in: </a:t>
            </a:r>
          </a:p>
          <a:p>
            <a:endParaRPr lang="en-US" sz="2200" dirty="0" smtClean="0">
              <a:solidFill>
                <a:srgbClr val="F79646"/>
              </a:solidFill>
            </a:endParaRPr>
          </a:p>
          <a:p>
            <a:r>
              <a:rPr lang="en-US" sz="2200" i="1" dirty="0" smtClean="0">
                <a:solidFill>
                  <a:srgbClr val="F79646"/>
                </a:solidFill>
              </a:rPr>
              <a:t>District 9 </a:t>
            </a:r>
            <a:r>
              <a:rPr lang="en-US" sz="2200" dirty="0" smtClean="0">
                <a:solidFill>
                  <a:srgbClr val="F79646"/>
                </a:solidFill>
              </a:rPr>
              <a:t>(dir. </a:t>
            </a:r>
            <a:r>
              <a:rPr lang="en-US" sz="2200" dirty="0" err="1" smtClean="0">
                <a:solidFill>
                  <a:srgbClr val="F79646"/>
                </a:solidFill>
              </a:rPr>
              <a:t>Blomkamp</a:t>
            </a:r>
            <a:r>
              <a:rPr lang="en-US" sz="2200" dirty="0" smtClean="0">
                <a:solidFill>
                  <a:srgbClr val="F79646"/>
                </a:solidFill>
              </a:rPr>
              <a:t>, 2009)</a:t>
            </a:r>
            <a:endParaRPr lang="en-US" sz="2200" i="1" dirty="0" smtClean="0">
              <a:solidFill>
                <a:srgbClr val="F79646"/>
              </a:solidFill>
            </a:endParaRPr>
          </a:p>
          <a:p>
            <a:endParaRPr lang="en-US" sz="2200" dirty="0">
              <a:solidFill>
                <a:srgbClr val="F79646"/>
              </a:solidFill>
            </a:endParaRPr>
          </a:p>
          <a:p>
            <a:pPr algn="r"/>
            <a:endParaRPr lang="en-US" sz="2200" dirty="0" smtClean="0">
              <a:solidFill>
                <a:schemeClr val="accent2"/>
              </a:solidFill>
            </a:endParaRPr>
          </a:p>
          <a:p>
            <a:pPr algn="r"/>
            <a:endParaRPr lang="en-US" sz="2200" dirty="0" smtClean="0">
              <a:solidFill>
                <a:srgbClr val="FF0000"/>
              </a:solidFill>
            </a:endParaRPr>
          </a:p>
          <a:p>
            <a:pPr algn="r"/>
            <a:r>
              <a:rPr lang="en-US" sz="2200" dirty="0" smtClean="0">
                <a:solidFill>
                  <a:srgbClr val="FF0000"/>
                </a:solidFill>
              </a:rPr>
              <a:t>Monsters:</a:t>
            </a:r>
          </a:p>
          <a:p>
            <a:pPr algn="r"/>
            <a:endParaRPr lang="en-US" sz="2200" dirty="0">
              <a:solidFill>
                <a:srgbClr val="FF0000"/>
              </a:solidFill>
            </a:endParaRPr>
          </a:p>
          <a:p>
            <a:pPr algn="r"/>
            <a:r>
              <a:rPr lang="en-US" sz="2200" dirty="0" smtClean="0">
                <a:solidFill>
                  <a:srgbClr val="FF0000"/>
                </a:solidFill>
              </a:rPr>
              <a:t>Aliens </a:t>
            </a:r>
            <a:endParaRPr lang="en-US" sz="2200" dirty="0">
              <a:solidFill>
                <a:srgbClr val="FF0000"/>
              </a:solidFill>
            </a:endParaRPr>
          </a:p>
          <a:p>
            <a:pPr algn="r"/>
            <a:r>
              <a:rPr lang="en-US" sz="2200" dirty="0" smtClean="0">
                <a:solidFill>
                  <a:srgbClr val="FF0000"/>
                </a:solidFill>
              </a:rPr>
              <a:t>Prawns</a:t>
            </a:r>
          </a:p>
          <a:p>
            <a:pPr algn="r"/>
            <a:r>
              <a:rPr lang="en-US" sz="2200" dirty="0" smtClean="0">
                <a:solidFill>
                  <a:srgbClr val="FF0000"/>
                </a:solidFill>
              </a:rPr>
              <a:t>Cyborgs</a:t>
            </a:r>
          </a:p>
          <a:p>
            <a:pPr algn="r"/>
            <a:r>
              <a:rPr lang="en-US" sz="2200" dirty="0" smtClean="0">
                <a:solidFill>
                  <a:srgbClr val="FF0000"/>
                </a:solidFill>
              </a:rPr>
              <a:t>Humans</a:t>
            </a:r>
          </a:p>
          <a:p>
            <a:endParaRPr lang="en-US" dirty="0">
              <a:solidFill>
                <a:srgbClr val="F79646"/>
              </a:solidFill>
            </a:endParaRPr>
          </a:p>
        </p:txBody>
      </p:sp>
      <p:pic>
        <p:nvPicPr>
          <p:cNvPr id="6" name="Picture 5"/>
          <p:cNvPicPr>
            <a:picLocks noChangeAspect="1"/>
          </p:cNvPicPr>
          <p:nvPr/>
        </p:nvPicPr>
        <p:blipFill>
          <a:blip r:embed="rId2"/>
          <a:stretch>
            <a:fillRect/>
          </a:stretch>
        </p:blipFill>
        <p:spPr>
          <a:xfrm>
            <a:off x="598311" y="1740125"/>
            <a:ext cx="3160889" cy="4741333"/>
          </a:xfrm>
          <a:prstGeom prst="rect">
            <a:avLst/>
          </a:prstGeom>
        </p:spPr>
      </p:pic>
    </p:spTree>
    <p:extLst>
      <p:ext uri="{BB962C8B-B14F-4D97-AF65-F5344CB8AC3E}">
        <p14:creationId xmlns:p14="http://schemas.microsoft.com/office/powerpoint/2010/main" val="160225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Class: </a:t>
            </a:r>
            <a:endParaRPr lang="en-US" dirty="0"/>
          </a:p>
        </p:txBody>
      </p:sp>
      <p:sp>
        <p:nvSpPr>
          <p:cNvPr id="3" name="Content Placeholder 2"/>
          <p:cNvSpPr>
            <a:spLocks noGrp="1"/>
          </p:cNvSpPr>
          <p:nvPr>
            <p:ph idx="1"/>
          </p:nvPr>
        </p:nvSpPr>
        <p:spPr>
          <a:xfrm>
            <a:off x="457200" y="2390424"/>
            <a:ext cx="8686800" cy="2520244"/>
          </a:xfrm>
        </p:spPr>
        <p:txBody>
          <a:bodyPr numCol="2">
            <a:normAutofit fontScale="92500" lnSpcReduction="10000"/>
          </a:bodyPr>
          <a:lstStyle/>
          <a:p>
            <a:r>
              <a:rPr lang="en-US" dirty="0" smtClean="0">
                <a:solidFill>
                  <a:srgbClr val="F79646"/>
                </a:solidFill>
              </a:rPr>
              <a:t>Introduction</a:t>
            </a:r>
          </a:p>
          <a:p>
            <a:r>
              <a:rPr lang="en-US" dirty="0" smtClean="0">
                <a:solidFill>
                  <a:srgbClr val="F79646"/>
                </a:solidFill>
              </a:rPr>
              <a:t>Rules/Requests</a:t>
            </a:r>
          </a:p>
          <a:p>
            <a:r>
              <a:rPr lang="en-US" dirty="0" smtClean="0">
                <a:solidFill>
                  <a:srgbClr val="F79646"/>
                </a:solidFill>
              </a:rPr>
              <a:t>Course Goals</a:t>
            </a:r>
          </a:p>
          <a:p>
            <a:r>
              <a:rPr lang="en-US" dirty="0" smtClean="0">
                <a:solidFill>
                  <a:srgbClr val="F79646"/>
                </a:solidFill>
              </a:rPr>
              <a:t>Syllabus Review</a:t>
            </a:r>
          </a:p>
          <a:p>
            <a:r>
              <a:rPr lang="en-US" dirty="0" smtClean="0">
                <a:solidFill>
                  <a:srgbClr val="F79646"/>
                </a:solidFill>
              </a:rPr>
              <a:t>Course Content</a:t>
            </a:r>
          </a:p>
          <a:p>
            <a:r>
              <a:rPr lang="en-US" dirty="0" smtClean="0">
                <a:solidFill>
                  <a:srgbClr val="F79646"/>
                </a:solidFill>
              </a:rPr>
              <a:t>How to ‘Take’ this Class</a:t>
            </a:r>
          </a:p>
          <a:p>
            <a:r>
              <a:rPr lang="en-US" dirty="0" smtClean="0">
                <a:solidFill>
                  <a:srgbClr val="F79646"/>
                </a:solidFill>
              </a:rPr>
              <a:t>Icebreaker</a:t>
            </a:r>
          </a:p>
          <a:p>
            <a:r>
              <a:rPr lang="en-US" dirty="0" smtClean="0">
                <a:solidFill>
                  <a:srgbClr val="F79646"/>
                </a:solidFill>
              </a:rPr>
              <a:t>Read/Write/Share</a:t>
            </a:r>
          </a:p>
          <a:p>
            <a:r>
              <a:rPr lang="en-US" dirty="0" smtClean="0">
                <a:solidFill>
                  <a:srgbClr val="F79646"/>
                </a:solidFill>
              </a:rPr>
              <a:t>Homework</a:t>
            </a:r>
          </a:p>
          <a:p>
            <a:pPr marL="0" indent="0">
              <a:buNone/>
            </a:pPr>
            <a:endParaRPr lang="en-US" dirty="0"/>
          </a:p>
        </p:txBody>
      </p:sp>
    </p:spTree>
    <p:extLst>
      <p:ext uri="{BB962C8B-B14F-4D97-AF65-F5344CB8AC3E}">
        <p14:creationId xmlns:p14="http://schemas.microsoft.com/office/powerpoint/2010/main" val="227183766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3" name="Content Placeholder 2"/>
          <p:cNvSpPr>
            <a:spLocks noGrp="1"/>
          </p:cNvSpPr>
          <p:nvPr>
            <p:ph idx="1"/>
          </p:nvPr>
        </p:nvSpPr>
        <p:spPr>
          <a:xfrm>
            <a:off x="457201" y="1600200"/>
            <a:ext cx="3222900" cy="4260227"/>
          </a:xfrm>
        </p:spPr>
        <p:txBody>
          <a:bodyPr>
            <a:normAutofit fontScale="92500" lnSpcReduction="20000"/>
          </a:bodyPr>
          <a:lstStyle/>
          <a:p>
            <a:pPr marL="0" indent="0">
              <a:buNone/>
            </a:pPr>
            <a:r>
              <a:rPr lang="en-US" sz="2200" dirty="0" smtClean="0"/>
              <a:t>Week 15</a:t>
            </a:r>
          </a:p>
          <a:p>
            <a:pPr marL="0" indent="0">
              <a:buNone/>
            </a:pPr>
            <a:endParaRPr lang="en-US" sz="2200" dirty="0"/>
          </a:p>
          <a:p>
            <a:pPr marL="0" indent="0">
              <a:buNone/>
            </a:pPr>
            <a:r>
              <a:rPr lang="en-US" sz="2200" dirty="0" smtClean="0">
                <a:solidFill>
                  <a:schemeClr val="accent6"/>
                </a:solidFill>
              </a:rPr>
              <a:t>Godzilla in… </a:t>
            </a:r>
          </a:p>
          <a:p>
            <a:pPr marL="0" indent="0">
              <a:buNone/>
            </a:pPr>
            <a:endParaRPr lang="en-US" sz="2200" dirty="0" smtClean="0">
              <a:solidFill>
                <a:schemeClr val="accent6"/>
              </a:solidFill>
            </a:endParaRPr>
          </a:p>
          <a:p>
            <a:pPr marL="0" indent="0">
              <a:buNone/>
            </a:pPr>
            <a:r>
              <a:rPr lang="en-US" sz="2200" i="1" dirty="0" err="1" smtClean="0">
                <a:solidFill>
                  <a:schemeClr val="accent6"/>
                </a:solidFill>
              </a:rPr>
              <a:t>Gojira</a:t>
            </a:r>
            <a:r>
              <a:rPr lang="en-US" sz="2200" i="1" dirty="0" smtClean="0">
                <a:solidFill>
                  <a:schemeClr val="accent6"/>
                </a:solidFill>
              </a:rPr>
              <a:t> </a:t>
            </a:r>
            <a:r>
              <a:rPr lang="en-US" sz="2200" dirty="0" smtClean="0">
                <a:solidFill>
                  <a:schemeClr val="accent6"/>
                </a:solidFill>
              </a:rPr>
              <a:t>(dir. Honda, 1954)</a:t>
            </a:r>
            <a:endParaRPr lang="en-US" sz="2200" i="1" dirty="0" smtClean="0">
              <a:solidFill>
                <a:schemeClr val="accent6"/>
              </a:solidFill>
            </a:endParaRPr>
          </a:p>
          <a:p>
            <a:pPr marL="0" indent="0">
              <a:buNone/>
            </a:pPr>
            <a:endParaRPr lang="en-US" sz="2200" i="1" dirty="0">
              <a:solidFill>
                <a:schemeClr val="accent6"/>
              </a:solidFill>
            </a:endParaRPr>
          </a:p>
          <a:p>
            <a:pPr marL="0" indent="0">
              <a:buNone/>
            </a:pPr>
            <a:r>
              <a:rPr lang="en-US" sz="2200" dirty="0" smtClean="0">
                <a:solidFill>
                  <a:srgbClr val="FF0000"/>
                </a:solidFill>
              </a:rPr>
              <a:t>Monsters: </a:t>
            </a:r>
          </a:p>
          <a:p>
            <a:pPr marL="0" indent="0">
              <a:buNone/>
            </a:pPr>
            <a:endParaRPr lang="en-US" sz="2200" dirty="0" smtClean="0">
              <a:solidFill>
                <a:srgbClr val="FF0000"/>
              </a:solidFill>
            </a:endParaRPr>
          </a:p>
          <a:p>
            <a:pPr marL="0" indent="0">
              <a:buNone/>
            </a:pPr>
            <a:r>
              <a:rPr lang="en-US" sz="2200" dirty="0" smtClean="0">
                <a:solidFill>
                  <a:srgbClr val="FF0000"/>
                </a:solidFill>
              </a:rPr>
              <a:t>Godzilla…</a:t>
            </a:r>
          </a:p>
          <a:p>
            <a:pPr marL="0" indent="0">
              <a:buNone/>
            </a:pPr>
            <a:endParaRPr lang="en-US" sz="2200" dirty="0" smtClean="0">
              <a:solidFill>
                <a:srgbClr val="FF0000"/>
              </a:solidFill>
            </a:endParaRPr>
          </a:p>
          <a:p>
            <a:pPr marL="0" indent="0">
              <a:buNone/>
            </a:pPr>
            <a:endParaRPr lang="en-US" sz="2200" dirty="0" smtClean="0">
              <a:solidFill>
                <a:srgbClr val="FF0000"/>
              </a:solidFill>
            </a:endParaRPr>
          </a:p>
          <a:p>
            <a:pPr marL="0" indent="0">
              <a:buNone/>
            </a:pPr>
            <a:endParaRPr lang="en-US" sz="2200" dirty="0">
              <a:solidFill>
                <a:srgbClr val="FF0000"/>
              </a:solidFill>
            </a:endParaRPr>
          </a:p>
          <a:p>
            <a:pPr marL="0" indent="0">
              <a:buNone/>
            </a:pPr>
            <a:r>
              <a:rPr lang="en-US" sz="2200" dirty="0" smtClean="0">
                <a:solidFill>
                  <a:srgbClr val="FF0000"/>
                </a:solidFill>
              </a:rPr>
              <a:t>…do you even need any other monsters? </a:t>
            </a:r>
          </a:p>
          <a:p>
            <a:pPr marL="0" indent="0">
              <a:buNone/>
            </a:pPr>
            <a:endParaRPr lang="en-US" sz="1800" dirty="0" smtClean="0">
              <a:solidFill>
                <a:srgbClr val="FF0000"/>
              </a:solidFill>
            </a:endParaRPr>
          </a:p>
          <a:p>
            <a:pPr marL="0" indent="0">
              <a:buNone/>
            </a:pPr>
            <a:endParaRPr lang="en-US" sz="1800" dirty="0" smtClean="0">
              <a:solidFill>
                <a:srgbClr val="FF0000"/>
              </a:solidFill>
            </a:endParaRPr>
          </a:p>
          <a:p>
            <a:pPr marL="0" indent="0">
              <a:buNone/>
            </a:pPr>
            <a:endParaRPr lang="en-US" sz="1800" dirty="0" smtClean="0">
              <a:solidFill>
                <a:srgbClr val="FF0000"/>
              </a:solidFill>
            </a:endParaRPr>
          </a:p>
          <a:p>
            <a:pPr marL="0" indent="0">
              <a:buNone/>
            </a:pPr>
            <a:endParaRPr lang="en-US" sz="1800" dirty="0">
              <a:solidFill>
                <a:schemeClr val="accent6"/>
              </a:solidFill>
            </a:endParaRPr>
          </a:p>
          <a:p>
            <a:pPr marL="0" indent="0">
              <a:buNone/>
            </a:pPr>
            <a:endParaRPr lang="en-US" sz="1800" dirty="0">
              <a:solidFill>
                <a:srgbClr val="FF0000"/>
              </a:solidFill>
            </a:endParaRPr>
          </a:p>
        </p:txBody>
      </p:sp>
      <p:pic>
        <p:nvPicPr>
          <p:cNvPr id="5" name="Picture 4"/>
          <p:cNvPicPr>
            <a:picLocks noChangeAspect="1"/>
          </p:cNvPicPr>
          <p:nvPr/>
        </p:nvPicPr>
        <p:blipFill>
          <a:blip r:embed="rId2"/>
          <a:stretch>
            <a:fillRect/>
          </a:stretch>
        </p:blipFill>
        <p:spPr>
          <a:xfrm>
            <a:off x="3831476" y="1517645"/>
            <a:ext cx="5060022" cy="4930359"/>
          </a:xfrm>
          <a:prstGeom prst="rect">
            <a:avLst/>
          </a:prstGeom>
        </p:spPr>
      </p:pic>
    </p:spTree>
    <p:extLst>
      <p:ext uri="{BB962C8B-B14F-4D97-AF65-F5344CB8AC3E}">
        <p14:creationId xmlns:p14="http://schemas.microsoft.com/office/powerpoint/2010/main" val="39016227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Questions</a:t>
            </a:r>
            <a:endParaRPr lang="en-US" dirty="0"/>
          </a:p>
        </p:txBody>
      </p:sp>
      <p:sp>
        <p:nvSpPr>
          <p:cNvPr id="3" name="Content Placeholder 2"/>
          <p:cNvSpPr>
            <a:spLocks noGrp="1"/>
          </p:cNvSpPr>
          <p:nvPr>
            <p:ph idx="1"/>
          </p:nvPr>
        </p:nvSpPr>
        <p:spPr/>
        <p:txBody>
          <a:bodyPr>
            <a:normAutofit/>
          </a:bodyPr>
          <a:lstStyle/>
          <a:p>
            <a:r>
              <a:rPr lang="en-US" dirty="0" smtClean="0">
                <a:solidFill>
                  <a:schemeClr val="accent6"/>
                </a:solidFill>
              </a:rPr>
              <a:t>Why do we enjoy being frightened? Repulsed? </a:t>
            </a:r>
          </a:p>
          <a:p>
            <a:r>
              <a:rPr lang="en-US" dirty="0" smtClean="0">
                <a:solidFill>
                  <a:schemeClr val="accent6"/>
                </a:solidFill>
              </a:rPr>
              <a:t>What can monsters teach us about different cultures? </a:t>
            </a:r>
          </a:p>
          <a:p>
            <a:r>
              <a:rPr lang="en-US" dirty="0" smtClean="0">
                <a:solidFill>
                  <a:schemeClr val="accent6"/>
                </a:solidFill>
              </a:rPr>
              <a:t>What roles to monsters play in literature? In film? In different genres? </a:t>
            </a:r>
          </a:p>
          <a:p>
            <a:r>
              <a:rPr lang="en-US" dirty="0" smtClean="0">
                <a:solidFill>
                  <a:schemeClr val="accent6"/>
                </a:solidFill>
              </a:rPr>
              <a:t>Who and what are monsters? </a:t>
            </a:r>
          </a:p>
          <a:p>
            <a:r>
              <a:rPr lang="en-US" dirty="0" smtClean="0">
                <a:solidFill>
                  <a:schemeClr val="accent6"/>
                </a:solidFill>
              </a:rPr>
              <a:t>What are the politics of identifying, naming, calling someone or something a ‘monster’? </a:t>
            </a:r>
          </a:p>
          <a:p>
            <a:endParaRPr lang="en-US" dirty="0" smtClean="0"/>
          </a:p>
          <a:p>
            <a:endParaRPr lang="en-US" dirty="0"/>
          </a:p>
        </p:txBody>
      </p:sp>
    </p:spTree>
    <p:extLst>
      <p:ext uri="{BB962C8B-B14F-4D97-AF65-F5344CB8AC3E}">
        <p14:creationId xmlns:p14="http://schemas.microsoft.com/office/powerpoint/2010/main" val="31074989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‘Take’ </a:t>
            </a:r>
            <a:r>
              <a:rPr lang="en-US" dirty="0"/>
              <a:t>T</a:t>
            </a:r>
            <a:r>
              <a:rPr lang="en-US" dirty="0" smtClean="0"/>
              <a:t>his Class</a:t>
            </a:r>
            <a:endParaRPr lang="en-US" dirty="0"/>
          </a:p>
        </p:txBody>
      </p:sp>
      <p:sp>
        <p:nvSpPr>
          <p:cNvPr id="3" name="Content Placeholder 2"/>
          <p:cNvSpPr>
            <a:spLocks noGrp="1"/>
          </p:cNvSpPr>
          <p:nvPr>
            <p:ph idx="1"/>
          </p:nvPr>
        </p:nvSpPr>
        <p:spPr>
          <a:xfrm>
            <a:off x="457200" y="1600200"/>
            <a:ext cx="8229600" cy="5144911"/>
          </a:xfrm>
        </p:spPr>
        <p:txBody>
          <a:bodyPr>
            <a:normAutofit fontScale="92500" lnSpcReduction="10000"/>
          </a:bodyPr>
          <a:lstStyle/>
          <a:p>
            <a:pPr marL="0" indent="0">
              <a:buNone/>
            </a:pPr>
            <a:r>
              <a:rPr lang="en-US" dirty="0" smtClean="0">
                <a:solidFill>
                  <a:schemeClr val="accent6"/>
                </a:solidFill>
              </a:rPr>
              <a:t>	Attend Classes</a:t>
            </a:r>
          </a:p>
          <a:p>
            <a:pPr lvl="2"/>
            <a:r>
              <a:rPr lang="en-US" dirty="0" smtClean="0"/>
              <a:t>Lecture slides will be made available </a:t>
            </a:r>
            <a:r>
              <a:rPr lang="en-US" u="sng" dirty="0" smtClean="0"/>
              <a:t>after the fact</a:t>
            </a:r>
          </a:p>
          <a:p>
            <a:pPr lvl="2"/>
            <a:r>
              <a:rPr lang="en-US" dirty="0" smtClean="0"/>
              <a:t>Slides are NOT a substitute for attending lectures</a:t>
            </a:r>
          </a:p>
          <a:p>
            <a:pPr lvl="2"/>
            <a:endParaRPr lang="en-US" dirty="0" smtClean="0"/>
          </a:p>
          <a:p>
            <a:pPr marL="457200" lvl="1" indent="0">
              <a:buNone/>
            </a:pPr>
            <a:r>
              <a:rPr lang="en-US" dirty="0" smtClean="0">
                <a:solidFill>
                  <a:srgbClr val="F79646"/>
                </a:solidFill>
              </a:rPr>
              <a:t>Take Notes</a:t>
            </a:r>
          </a:p>
          <a:p>
            <a:pPr lvl="2"/>
            <a:r>
              <a:rPr lang="en-US" dirty="0" smtClean="0"/>
              <a:t>As you read/view</a:t>
            </a:r>
          </a:p>
          <a:p>
            <a:pPr lvl="2"/>
            <a:r>
              <a:rPr lang="en-US" dirty="0" smtClean="0"/>
              <a:t>During lectures</a:t>
            </a:r>
          </a:p>
          <a:p>
            <a:pPr lvl="2"/>
            <a:r>
              <a:rPr lang="en-US" dirty="0" smtClean="0"/>
              <a:t>During/after discussion</a:t>
            </a:r>
          </a:p>
          <a:p>
            <a:pPr marL="457200" lvl="1" indent="0">
              <a:buNone/>
            </a:pPr>
            <a:r>
              <a:rPr lang="en-US" dirty="0" smtClean="0">
                <a:solidFill>
                  <a:srgbClr val="F79646"/>
                </a:solidFill>
              </a:rPr>
              <a:t>Read/View Material </a:t>
            </a:r>
            <a:r>
              <a:rPr lang="en-US" i="1" dirty="0" smtClean="0">
                <a:solidFill>
                  <a:srgbClr val="F79646"/>
                </a:solidFill>
              </a:rPr>
              <a:t>Before</a:t>
            </a:r>
            <a:r>
              <a:rPr lang="en-US" dirty="0" smtClean="0">
                <a:solidFill>
                  <a:srgbClr val="F79646"/>
                </a:solidFill>
              </a:rPr>
              <a:t> Class</a:t>
            </a:r>
          </a:p>
          <a:p>
            <a:pPr marL="457200" lvl="1" indent="0">
              <a:buNone/>
            </a:pPr>
            <a:r>
              <a:rPr lang="en-US" dirty="0" smtClean="0">
                <a:solidFill>
                  <a:srgbClr val="F79646"/>
                </a:solidFill>
              </a:rPr>
              <a:t>Peer Interaction</a:t>
            </a:r>
          </a:p>
          <a:p>
            <a:pPr marL="457200" lvl="1" indent="0">
              <a:buNone/>
            </a:pPr>
            <a:r>
              <a:rPr lang="en-US" dirty="0" smtClean="0">
                <a:solidFill>
                  <a:srgbClr val="F79646"/>
                </a:solidFill>
              </a:rPr>
              <a:t>Ask Questions</a:t>
            </a:r>
          </a:p>
          <a:p>
            <a:pPr marL="457200" lvl="1" indent="0">
              <a:buNone/>
            </a:pPr>
            <a:r>
              <a:rPr lang="en-US" dirty="0" smtClean="0">
                <a:solidFill>
                  <a:srgbClr val="F79646"/>
                </a:solidFill>
              </a:rPr>
              <a:t>Revisit/Review notes, signal questions, materials</a:t>
            </a:r>
            <a:endParaRPr lang="en-US" dirty="0">
              <a:solidFill>
                <a:srgbClr val="F79646"/>
              </a:solidFill>
            </a:endParaRPr>
          </a:p>
        </p:txBody>
      </p:sp>
    </p:spTree>
    <p:extLst>
      <p:ext uri="{BB962C8B-B14F-4D97-AF65-F5344CB8AC3E}">
        <p14:creationId xmlns:p14="http://schemas.microsoft.com/office/powerpoint/2010/main" val="831933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down)">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wipe(down)">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wipe(down)">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Typical Class Will Include</a:t>
            </a:r>
            <a:endParaRPr lang="en-US" dirty="0"/>
          </a:p>
        </p:txBody>
      </p:sp>
      <p:sp>
        <p:nvSpPr>
          <p:cNvPr id="3" name="Content Placeholder 2"/>
          <p:cNvSpPr>
            <a:spLocks noGrp="1"/>
          </p:cNvSpPr>
          <p:nvPr>
            <p:ph idx="1"/>
          </p:nvPr>
        </p:nvSpPr>
        <p:spPr/>
        <p:txBody>
          <a:bodyPr/>
          <a:lstStyle/>
          <a:p>
            <a:r>
              <a:rPr lang="en-US" dirty="0" smtClean="0">
                <a:solidFill>
                  <a:srgbClr val="F79646"/>
                </a:solidFill>
              </a:rPr>
              <a:t>Lectures (10-15 minute segments)</a:t>
            </a:r>
          </a:p>
          <a:p>
            <a:r>
              <a:rPr lang="en-US" dirty="0">
                <a:solidFill>
                  <a:srgbClr val="F79646"/>
                </a:solidFill>
              </a:rPr>
              <a:t>In-Class Writing/Reflection</a:t>
            </a:r>
          </a:p>
          <a:p>
            <a:r>
              <a:rPr lang="en-US" dirty="0" smtClean="0">
                <a:solidFill>
                  <a:srgbClr val="F79646"/>
                </a:solidFill>
              </a:rPr>
              <a:t>Peer Discussion</a:t>
            </a:r>
          </a:p>
          <a:p>
            <a:r>
              <a:rPr lang="en-US" dirty="0" smtClean="0">
                <a:solidFill>
                  <a:srgbClr val="F79646"/>
                </a:solidFill>
              </a:rPr>
              <a:t>Group Discussion (whole class)</a:t>
            </a:r>
          </a:p>
          <a:p>
            <a:r>
              <a:rPr lang="en-US" dirty="0" smtClean="0">
                <a:solidFill>
                  <a:srgbClr val="F79646"/>
                </a:solidFill>
              </a:rPr>
              <a:t>“Signal Questions”</a:t>
            </a:r>
          </a:p>
          <a:p>
            <a:r>
              <a:rPr lang="en-US" dirty="0" smtClean="0">
                <a:solidFill>
                  <a:srgbClr val="F79646"/>
                </a:solidFill>
              </a:rPr>
              <a:t>Brief film clips</a:t>
            </a:r>
          </a:p>
        </p:txBody>
      </p:sp>
    </p:spTree>
    <p:extLst>
      <p:ext uri="{BB962C8B-B14F-4D97-AF65-F5344CB8AC3E}">
        <p14:creationId xmlns:p14="http://schemas.microsoft.com/office/powerpoint/2010/main" val="2787123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 May Include</a:t>
            </a:r>
            <a:endParaRPr lang="en-US" dirty="0"/>
          </a:p>
        </p:txBody>
      </p:sp>
      <p:sp>
        <p:nvSpPr>
          <p:cNvPr id="3" name="Content Placeholder 2"/>
          <p:cNvSpPr>
            <a:spLocks noGrp="1"/>
          </p:cNvSpPr>
          <p:nvPr>
            <p:ph idx="1"/>
          </p:nvPr>
        </p:nvSpPr>
        <p:spPr/>
        <p:txBody>
          <a:bodyPr/>
          <a:lstStyle/>
          <a:p>
            <a:r>
              <a:rPr lang="en-US" dirty="0" smtClean="0">
                <a:solidFill>
                  <a:srgbClr val="F79646"/>
                </a:solidFill>
              </a:rPr>
              <a:t>Lots of WRITING and ANALYSIS</a:t>
            </a:r>
          </a:p>
          <a:p>
            <a:r>
              <a:rPr lang="en-US" dirty="0" smtClean="0">
                <a:solidFill>
                  <a:srgbClr val="F79646"/>
                </a:solidFill>
              </a:rPr>
              <a:t>Short Answer</a:t>
            </a:r>
          </a:p>
          <a:p>
            <a:r>
              <a:rPr lang="en-US" dirty="0" smtClean="0">
                <a:solidFill>
                  <a:srgbClr val="F79646"/>
                </a:solidFill>
              </a:rPr>
              <a:t>Brief Essay(s) (~750 words)</a:t>
            </a:r>
          </a:p>
          <a:p>
            <a:r>
              <a:rPr lang="en-US" dirty="0" smtClean="0">
                <a:solidFill>
                  <a:srgbClr val="F79646"/>
                </a:solidFill>
              </a:rPr>
              <a:t>Passage Recognition</a:t>
            </a:r>
            <a:endParaRPr lang="en-US" dirty="0">
              <a:solidFill>
                <a:srgbClr val="F79646"/>
              </a:solidFill>
            </a:endParaRPr>
          </a:p>
        </p:txBody>
      </p:sp>
    </p:spTree>
    <p:extLst>
      <p:ext uri="{BB962C8B-B14F-4D97-AF65-F5344CB8AC3E}">
        <p14:creationId xmlns:p14="http://schemas.microsoft.com/office/powerpoint/2010/main" val="173761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 Evaluation</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accent6"/>
                </a:solidFill>
              </a:rPr>
              <a:t>  Exam will assess</a:t>
            </a:r>
          </a:p>
          <a:p>
            <a:pPr lvl="1"/>
            <a:r>
              <a:rPr lang="en-US" dirty="0" smtClean="0">
                <a:solidFill>
                  <a:srgbClr val="FFFF00"/>
                </a:solidFill>
              </a:rPr>
              <a:t>Understanding of concepts</a:t>
            </a:r>
          </a:p>
          <a:p>
            <a:pPr lvl="1"/>
            <a:r>
              <a:rPr lang="en-US" dirty="0" smtClean="0">
                <a:solidFill>
                  <a:srgbClr val="FFFF00"/>
                </a:solidFill>
              </a:rPr>
              <a:t>Familiarity with required texts/films</a:t>
            </a:r>
          </a:p>
          <a:p>
            <a:pPr lvl="1"/>
            <a:r>
              <a:rPr lang="en-US" dirty="0" smtClean="0">
                <a:solidFill>
                  <a:srgbClr val="FFFF00"/>
                </a:solidFill>
              </a:rPr>
              <a:t>Understanding of genres, terms, ideas</a:t>
            </a:r>
          </a:p>
          <a:p>
            <a:pPr lvl="1"/>
            <a:r>
              <a:rPr lang="en-US" dirty="0" smtClean="0">
                <a:solidFill>
                  <a:srgbClr val="FFFF00"/>
                </a:solidFill>
              </a:rPr>
              <a:t>Ability to interpret and analyze</a:t>
            </a:r>
          </a:p>
          <a:p>
            <a:pPr lvl="1"/>
            <a:r>
              <a:rPr lang="en-US" dirty="0" smtClean="0">
                <a:solidFill>
                  <a:srgbClr val="FFFF00"/>
                </a:solidFill>
              </a:rPr>
              <a:t>Clarity of ideas/expression</a:t>
            </a:r>
          </a:p>
          <a:p>
            <a:pPr lvl="1"/>
            <a:r>
              <a:rPr lang="en-US" dirty="0" smtClean="0">
                <a:solidFill>
                  <a:srgbClr val="FFFF00"/>
                </a:solidFill>
              </a:rPr>
              <a:t>Original/novel/creative thought will be rewarded</a:t>
            </a:r>
            <a:endParaRPr lang="en-US" dirty="0">
              <a:solidFill>
                <a:srgbClr val="FFFF00"/>
              </a:solidFill>
            </a:endParaRPr>
          </a:p>
        </p:txBody>
      </p:sp>
    </p:spTree>
    <p:extLst>
      <p:ext uri="{BB962C8B-B14F-4D97-AF65-F5344CB8AC3E}">
        <p14:creationId xmlns:p14="http://schemas.microsoft.com/office/powerpoint/2010/main" val="2528406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 Project</a:t>
            </a:r>
            <a:endParaRPr lang="en-US" dirty="0"/>
          </a:p>
        </p:txBody>
      </p:sp>
      <p:sp>
        <p:nvSpPr>
          <p:cNvPr id="3" name="Content Placeholder 2"/>
          <p:cNvSpPr>
            <a:spLocks noGrp="1"/>
          </p:cNvSpPr>
          <p:nvPr>
            <p:ph idx="1"/>
          </p:nvPr>
        </p:nvSpPr>
        <p:spPr>
          <a:xfrm>
            <a:off x="457199" y="1600200"/>
            <a:ext cx="4693357" cy="4975578"/>
          </a:xfrm>
        </p:spPr>
        <p:txBody>
          <a:bodyPr>
            <a:normAutofit fontScale="92500" lnSpcReduction="10000"/>
          </a:bodyPr>
          <a:lstStyle/>
          <a:p>
            <a:pPr marL="0" indent="0">
              <a:buNone/>
            </a:pPr>
            <a:r>
              <a:rPr lang="en-US" dirty="0" smtClean="0">
                <a:solidFill>
                  <a:srgbClr val="FFFF00"/>
                </a:solidFill>
              </a:rPr>
              <a:t>The </a:t>
            </a:r>
            <a:r>
              <a:rPr lang="en-US" dirty="0" smtClean="0">
                <a:solidFill>
                  <a:srgbClr val="FFFF00"/>
                </a:solidFill>
              </a:rPr>
              <a:t>Group Project</a:t>
            </a:r>
          </a:p>
          <a:p>
            <a:pPr marL="0" indent="0">
              <a:buNone/>
            </a:pPr>
            <a:endParaRPr lang="en-US" dirty="0">
              <a:solidFill>
                <a:srgbClr val="F79646"/>
              </a:solidFill>
            </a:endParaRPr>
          </a:p>
          <a:p>
            <a:r>
              <a:rPr lang="en-US" dirty="0" smtClean="0">
                <a:solidFill>
                  <a:srgbClr val="F79646"/>
                </a:solidFill>
              </a:rPr>
              <a:t>Select a monster </a:t>
            </a:r>
          </a:p>
          <a:p>
            <a:r>
              <a:rPr lang="en-US" dirty="0" smtClean="0">
                <a:solidFill>
                  <a:srgbClr val="F79646"/>
                </a:solidFill>
              </a:rPr>
              <a:t>Form groups of </a:t>
            </a:r>
          </a:p>
          <a:p>
            <a:pPr lvl="1"/>
            <a:r>
              <a:rPr lang="en-US" dirty="0" smtClean="0">
                <a:solidFill>
                  <a:srgbClr val="F79646"/>
                </a:solidFill>
              </a:rPr>
              <a:t>Researchers</a:t>
            </a:r>
          </a:p>
          <a:p>
            <a:pPr lvl="1"/>
            <a:r>
              <a:rPr lang="en-US" dirty="0" smtClean="0">
                <a:solidFill>
                  <a:srgbClr val="F79646"/>
                </a:solidFill>
              </a:rPr>
              <a:t>Writers</a:t>
            </a:r>
          </a:p>
          <a:p>
            <a:pPr lvl="1"/>
            <a:r>
              <a:rPr lang="en-US" dirty="0" smtClean="0">
                <a:solidFill>
                  <a:srgbClr val="F79646"/>
                </a:solidFill>
              </a:rPr>
              <a:t>Artists</a:t>
            </a:r>
          </a:p>
          <a:p>
            <a:pPr lvl="1"/>
            <a:r>
              <a:rPr lang="en-US" dirty="0" smtClean="0">
                <a:solidFill>
                  <a:srgbClr val="F79646"/>
                </a:solidFill>
              </a:rPr>
              <a:t>Presenters</a:t>
            </a:r>
          </a:p>
          <a:p>
            <a:r>
              <a:rPr lang="en-US" dirty="0" smtClean="0">
                <a:solidFill>
                  <a:srgbClr val="F79646"/>
                </a:solidFill>
              </a:rPr>
              <a:t>Create and Present a Group Project to the class</a:t>
            </a:r>
          </a:p>
          <a:p>
            <a:endParaRPr lang="en-US" dirty="0">
              <a:solidFill>
                <a:srgbClr val="F79646"/>
              </a:solidFill>
            </a:endParaRPr>
          </a:p>
        </p:txBody>
      </p:sp>
      <p:pic>
        <p:nvPicPr>
          <p:cNvPr id="4" name="Picture 3"/>
          <p:cNvPicPr>
            <a:picLocks noChangeAspect="1"/>
          </p:cNvPicPr>
          <p:nvPr/>
        </p:nvPicPr>
        <p:blipFill>
          <a:blip r:embed="rId2"/>
          <a:stretch>
            <a:fillRect/>
          </a:stretch>
        </p:blipFill>
        <p:spPr>
          <a:xfrm>
            <a:off x="5150556" y="2850445"/>
            <a:ext cx="4007555" cy="4007555"/>
          </a:xfrm>
          <a:prstGeom prst="rect">
            <a:avLst/>
          </a:prstGeom>
        </p:spPr>
      </p:pic>
    </p:spTree>
    <p:extLst>
      <p:ext uri="{BB962C8B-B14F-4D97-AF65-F5344CB8AC3E}">
        <p14:creationId xmlns:p14="http://schemas.microsoft.com/office/powerpoint/2010/main" val="3109417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 Project</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F79646"/>
                </a:solidFill>
              </a:rPr>
              <a:t>  Group Project will assess</a:t>
            </a:r>
          </a:p>
          <a:p>
            <a:pPr lvl="1"/>
            <a:r>
              <a:rPr lang="en-US" dirty="0" smtClean="0">
                <a:solidFill>
                  <a:srgbClr val="FFFF00"/>
                </a:solidFill>
              </a:rPr>
              <a:t>Collaboration</a:t>
            </a:r>
          </a:p>
          <a:p>
            <a:pPr lvl="1"/>
            <a:r>
              <a:rPr lang="en-US" dirty="0" smtClean="0">
                <a:solidFill>
                  <a:srgbClr val="FFFF00"/>
                </a:solidFill>
              </a:rPr>
              <a:t>Delegation/sharing of work</a:t>
            </a:r>
          </a:p>
          <a:p>
            <a:pPr lvl="1"/>
            <a:r>
              <a:rPr lang="en-US" dirty="0" smtClean="0">
                <a:solidFill>
                  <a:srgbClr val="FFFF00"/>
                </a:solidFill>
              </a:rPr>
              <a:t>Critical and creative thinking</a:t>
            </a:r>
          </a:p>
          <a:p>
            <a:pPr lvl="1"/>
            <a:r>
              <a:rPr lang="en-US" dirty="0" smtClean="0">
                <a:solidFill>
                  <a:srgbClr val="FFFF00"/>
                </a:solidFill>
              </a:rPr>
              <a:t>Research, writing, design, and presentation skills</a:t>
            </a:r>
          </a:p>
          <a:p>
            <a:pPr lvl="1"/>
            <a:r>
              <a:rPr lang="en-US" dirty="0" smtClean="0">
                <a:solidFill>
                  <a:srgbClr val="FFFF00"/>
                </a:solidFill>
              </a:rPr>
              <a:t>Ability to share what you’ve learned</a:t>
            </a:r>
          </a:p>
          <a:p>
            <a:pPr marL="457200" lvl="1" indent="0">
              <a:buNone/>
            </a:pPr>
            <a:endParaRPr lang="en-US" dirty="0">
              <a:solidFill>
                <a:srgbClr val="FFFF00"/>
              </a:solidFill>
            </a:endParaRPr>
          </a:p>
        </p:txBody>
      </p:sp>
    </p:spTree>
    <p:extLst>
      <p:ext uri="{BB962C8B-B14F-4D97-AF65-F5344CB8AC3E}">
        <p14:creationId xmlns:p14="http://schemas.microsoft.com/office/powerpoint/2010/main" val="30695577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Technology</a:t>
            </a:r>
            <a:endParaRPr lang="en-US" dirty="0"/>
          </a:p>
        </p:txBody>
      </p:sp>
      <p:sp>
        <p:nvSpPr>
          <p:cNvPr id="3" name="Content Placeholder 2"/>
          <p:cNvSpPr>
            <a:spLocks noGrp="1"/>
          </p:cNvSpPr>
          <p:nvPr>
            <p:ph idx="1"/>
          </p:nvPr>
        </p:nvSpPr>
        <p:spPr/>
        <p:txBody>
          <a:bodyPr>
            <a:normAutofit/>
          </a:bodyPr>
          <a:lstStyle/>
          <a:p>
            <a:r>
              <a:rPr lang="en-US" dirty="0" smtClean="0">
                <a:solidFill>
                  <a:schemeClr val="accent6"/>
                </a:solidFill>
              </a:rPr>
              <a:t>On D2L, you will find: </a:t>
            </a:r>
          </a:p>
          <a:p>
            <a:pPr lvl="1"/>
            <a:r>
              <a:rPr lang="en-US" dirty="0" smtClean="0">
                <a:solidFill>
                  <a:srgbClr val="FFFF00"/>
                </a:solidFill>
              </a:rPr>
              <a:t>Links to Required Readings not in Course Pack</a:t>
            </a:r>
          </a:p>
          <a:p>
            <a:pPr lvl="1"/>
            <a:r>
              <a:rPr lang="en-US" dirty="0" smtClean="0">
                <a:solidFill>
                  <a:srgbClr val="FFFF00"/>
                </a:solidFill>
              </a:rPr>
              <a:t>Reading/Study Questions </a:t>
            </a:r>
            <a:r>
              <a:rPr lang="en-US" dirty="0" smtClean="0"/>
              <a:t>to help prepare for class</a:t>
            </a:r>
          </a:p>
          <a:p>
            <a:pPr lvl="1"/>
            <a:r>
              <a:rPr lang="en-US" dirty="0" smtClean="0">
                <a:solidFill>
                  <a:srgbClr val="FFFF00"/>
                </a:solidFill>
              </a:rPr>
              <a:t>Links to supplementary material </a:t>
            </a:r>
            <a:r>
              <a:rPr lang="en-US" dirty="0" smtClean="0"/>
              <a:t>(not required)</a:t>
            </a:r>
          </a:p>
          <a:p>
            <a:pPr lvl="1"/>
            <a:r>
              <a:rPr lang="en-US" dirty="0" smtClean="0">
                <a:solidFill>
                  <a:srgbClr val="FFFF00"/>
                </a:solidFill>
              </a:rPr>
              <a:t>Lecture slides (</a:t>
            </a:r>
            <a:r>
              <a:rPr lang="en-US" i="1" dirty="0" smtClean="0">
                <a:solidFill>
                  <a:srgbClr val="FFFF00"/>
                </a:solidFill>
              </a:rPr>
              <a:t>after</a:t>
            </a:r>
            <a:r>
              <a:rPr lang="en-US" dirty="0" smtClean="0">
                <a:solidFill>
                  <a:srgbClr val="FFFF00"/>
                </a:solidFill>
              </a:rPr>
              <a:t> the fact)</a:t>
            </a:r>
          </a:p>
          <a:p>
            <a:pPr marL="457200" lvl="1" indent="0">
              <a:buNone/>
            </a:pPr>
            <a:endParaRPr lang="en-US" dirty="0" smtClean="0"/>
          </a:p>
          <a:p>
            <a:endParaRPr lang="en-US" dirty="0" smtClean="0"/>
          </a:p>
        </p:txBody>
      </p:sp>
    </p:spTree>
    <p:extLst>
      <p:ext uri="{BB962C8B-B14F-4D97-AF65-F5344CB8AC3E}">
        <p14:creationId xmlns:p14="http://schemas.microsoft.com/office/powerpoint/2010/main" val="2257107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72309"/>
            <a:ext cx="3151243" cy="5234072"/>
          </a:xfrm>
        </p:spPr>
        <p:txBody>
          <a:bodyPr>
            <a:normAutofit/>
          </a:bodyPr>
          <a:lstStyle/>
          <a:p>
            <a:r>
              <a:rPr lang="en-US" sz="6000" b="1" dirty="0" smtClean="0">
                <a:solidFill>
                  <a:srgbClr val="3366FF"/>
                </a:solidFill>
              </a:rPr>
              <a:t>ICE</a:t>
            </a:r>
            <a:br>
              <a:rPr lang="en-US" sz="6000" b="1" dirty="0" smtClean="0">
                <a:solidFill>
                  <a:srgbClr val="3366FF"/>
                </a:solidFill>
              </a:rPr>
            </a:br>
            <a:r>
              <a:rPr lang="en-US" sz="6000" b="1" dirty="0" smtClean="0">
                <a:solidFill>
                  <a:srgbClr val="3366FF"/>
                </a:solidFill>
              </a:rPr>
              <a:t>BREAKER</a:t>
            </a:r>
            <a:endParaRPr lang="en-US" sz="6000" b="1" dirty="0">
              <a:solidFill>
                <a:srgbClr val="3366FF"/>
              </a:solidFill>
            </a:endParaRPr>
          </a:p>
        </p:txBody>
      </p:sp>
      <p:pic>
        <p:nvPicPr>
          <p:cNvPr id="6" name="Picture 5"/>
          <p:cNvPicPr>
            <a:picLocks noChangeAspect="1"/>
          </p:cNvPicPr>
          <p:nvPr/>
        </p:nvPicPr>
        <p:blipFill>
          <a:blip r:embed="rId2"/>
          <a:stretch>
            <a:fillRect/>
          </a:stretch>
        </p:blipFill>
        <p:spPr>
          <a:xfrm>
            <a:off x="3151242" y="0"/>
            <a:ext cx="6145161" cy="6858000"/>
          </a:xfrm>
          <a:prstGeom prst="rect">
            <a:avLst/>
          </a:prstGeom>
        </p:spPr>
      </p:pic>
    </p:spTree>
    <p:extLst>
      <p:ext uri="{BB962C8B-B14F-4D97-AF65-F5344CB8AC3E}">
        <p14:creationId xmlns:p14="http://schemas.microsoft.com/office/powerpoint/2010/main" val="17136802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Professor</a:t>
            </a:r>
            <a:endParaRPr lang="en-US" dirty="0"/>
          </a:p>
        </p:txBody>
      </p:sp>
      <p:sp>
        <p:nvSpPr>
          <p:cNvPr id="3" name="Content Placeholder 2"/>
          <p:cNvSpPr>
            <a:spLocks noGrp="1"/>
          </p:cNvSpPr>
          <p:nvPr>
            <p:ph idx="1"/>
          </p:nvPr>
        </p:nvSpPr>
        <p:spPr>
          <a:xfrm>
            <a:off x="457200" y="1284112"/>
            <a:ext cx="8229600" cy="4842052"/>
          </a:xfrm>
        </p:spPr>
        <p:txBody>
          <a:bodyPr/>
          <a:lstStyle/>
          <a:p>
            <a:pPr marL="0" indent="0" algn="ctr">
              <a:buNone/>
            </a:pPr>
            <a:r>
              <a:rPr lang="en-US" dirty="0" smtClean="0">
                <a:solidFill>
                  <a:srgbClr val="FFFF00"/>
                </a:solidFill>
              </a:rPr>
              <a:t>Joshua Lam, PhD</a:t>
            </a:r>
            <a:endParaRPr lang="en-US" dirty="0">
              <a:solidFill>
                <a:srgbClr val="FFFF00"/>
              </a:solidFill>
            </a:endParaRPr>
          </a:p>
        </p:txBody>
      </p:sp>
      <p:pic>
        <p:nvPicPr>
          <p:cNvPr id="4" name="Picture 3" descr="FullSizeRen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516" y="2094927"/>
            <a:ext cx="5151713" cy="4819344"/>
          </a:xfrm>
          <a:prstGeom prst="rect">
            <a:avLst/>
          </a:prstGeom>
        </p:spPr>
      </p:pic>
    </p:spTree>
    <p:extLst>
      <p:ext uri="{BB962C8B-B14F-4D97-AF65-F5344CB8AC3E}">
        <p14:creationId xmlns:p14="http://schemas.microsoft.com/office/powerpoint/2010/main" val="355152914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66FF"/>
                </a:solidFill>
              </a:rPr>
              <a:t>Ice Breaker</a:t>
            </a:r>
            <a:endParaRPr lang="en-US" dirty="0">
              <a:solidFill>
                <a:srgbClr val="3366FF"/>
              </a:solidFill>
            </a:endParaRPr>
          </a:p>
        </p:txBody>
      </p:sp>
      <p:sp>
        <p:nvSpPr>
          <p:cNvPr id="3" name="Content Placeholder 2"/>
          <p:cNvSpPr>
            <a:spLocks noGrp="1"/>
          </p:cNvSpPr>
          <p:nvPr>
            <p:ph idx="1"/>
          </p:nvPr>
        </p:nvSpPr>
        <p:spPr/>
        <p:txBody>
          <a:bodyPr/>
          <a:lstStyle/>
          <a:p>
            <a:pPr marL="514350" indent="-514350">
              <a:buAutoNum type="arabicPeriod"/>
            </a:pPr>
            <a:r>
              <a:rPr lang="en-US" dirty="0" smtClean="0">
                <a:solidFill>
                  <a:srgbClr val="F79646"/>
                </a:solidFill>
              </a:rPr>
              <a:t>Think of one “monster” or creature that scared you as a child. </a:t>
            </a:r>
          </a:p>
          <a:p>
            <a:pPr marL="514350" indent="-514350">
              <a:buAutoNum type="arabicPeriod"/>
            </a:pPr>
            <a:r>
              <a:rPr lang="en-US" dirty="0" smtClean="0">
                <a:solidFill>
                  <a:srgbClr val="F79646"/>
                </a:solidFill>
              </a:rPr>
              <a:t>Share this with the 2-3 classmates sitting closest to you.</a:t>
            </a:r>
          </a:p>
          <a:p>
            <a:pPr marL="514350" indent="-514350">
              <a:buAutoNum type="arabicPeriod"/>
            </a:pPr>
            <a:r>
              <a:rPr lang="en-US" dirty="0" smtClean="0">
                <a:solidFill>
                  <a:srgbClr val="F79646"/>
                </a:solidFill>
              </a:rPr>
              <a:t>As a group, decide: which one is scariest? Why? </a:t>
            </a:r>
            <a:endParaRPr lang="en-US" dirty="0">
              <a:solidFill>
                <a:srgbClr val="F79646"/>
              </a:solidFill>
            </a:endParaRPr>
          </a:p>
          <a:p>
            <a:pPr marL="514350" indent="-514350">
              <a:buAutoNum type="arabicPeriod"/>
            </a:pPr>
            <a:r>
              <a:rPr lang="en-US" dirty="0" smtClean="0">
                <a:solidFill>
                  <a:srgbClr val="FF0000"/>
                </a:solidFill>
              </a:rPr>
              <a:t>Share with the class. </a:t>
            </a:r>
            <a:endParaRPr lang="en-US" dirty="0">
              <a:solidFill>
                <a:srgbClr val="FF0000"/>
              </a:solidFill>
            </a:endParaRPr>
          </a:p>
        </p:txBody>
      </p:sp>
    </p:spTree>
    <p:extLst>
      <p:ext uri="{BB962C8B-B14F-4D97-AF65-F5344CB8AC3E}">
        <p14:creationId xmlns:p14="http://schemas.microsoft.com/office/powerpoint/2010/main" val="3113470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22" y="1509440"/>
            <a:ext cx="8988778" cy="1877228"/>
          </a:xfrm>
        </p:spPr>
        <p:txBody>
          <a:bodyPr>
            <a:noAutofit/>
          </a:bodyPr>
          <a:lstStyle/>
          <a:p>
            <a:pPr algn="l"/>
            <a:r>
              <a:rPr lang="en-US" sz="2600" dirty="0" smtClean="0"/>
              <a:t>“He who fights with monsters should look to it that he himself does not become a monster. And when you gaze long into an abyss the abyss also gazes into you.”</a:t>
            </a:r>
            <a:br>
              <a:rPr lang="en-US" sz="2600" dirty="0" smtClean="0"/>
            </a:br>
            <a:r>
              <a:rPr lang="en-US" sz="2400" dirty="0"/>
              <a:t>	</a:t>
            </a:r>
            <a:r>
              <a:rPr lang="en-US" sz="2400" dirty="0" smtClean="0"/>
              <a:t>										</a:t>
            </a:r>
            <a:r>
              <a:rPr lang="en-US" sz="2200" dirty="0" smtClean="0"/>
              <a:t>—Friedrich Nietzsche,</a:t>
            </a:r>
            <a:br>
              <a:rPr lang="en-US" sz="2200" dirty="0" smtClean="0"/>
            </a:br>
            <a:r>
              <a:rPr lang="en-US" sz="2200" dirty="0" smtClean="0"/>
              <a:t> 											</a:t>
            </a:r>
            <a:r>
              <a:rPr lang="en-US" sz="2200" i="1" dirty="0" smtClean="0"/>
              <a:t>Beyond Good and Evil</a:t>
            </a:r>
            <a:endParaRPr lang="en-US" sz="2200" i="1" dirty="0"/>
          </a:p>
        </p:txBody>
      </p:sp>
      <p:sp>
        <p:nvSpPr>
          <p:cNvPr id="4" name="TextBox 3"/>
          <p:cNvSpPr txBox="1"/>
          <p:nvPr/>
        </p:nvSpPr>
        <p:spPr>
          <a:xfrm>
            <a:off x="3681935" y="592667"/>
            <a:ext cx="1780130" cy="615553"/>
          </a:xfrm>
          <a:prstGeom prst="rect">
            <a:avLst/>
          </a:prstGeom>
          <a:noFill/>
        </p:spPr>
        <p:txBody>
          <a:bodyPr wrap="none" rtlCol="0">
            <a:spAutoFit/>
          </a:bodyPr>
          <a:lstStyle/>
          <a:p>
            <a:pPr algn="ctr"/>
            <a:r>
              <a:rPr lang="en-US" sz="3400" dirty="0" smtClean="0">
                <a:solidFill>
                  <a:schemeClr val="accent6"/>
                </a:solidFill>
              </a:rPr>
              <a:t>Re-Read:</a:t>
            </a:r>
            <a:endParaRPr lang="en-US" sz="3400" dirty="0">
              <a:solidFill>
                <a:schemeClr val="accent6"/>
              </a:solidFill>
            </a:endParaRPr>
          </a:p>
        </p:txBody>
      </p:sp>
      <p:sp>
        <p:nvSpPr>
          <p:cNvPr id="5" name="TextBox 4"/>
          <p:cNvSpPr txBox="1"/>
          <p:nvPr/>
        </p:nvSpPr>
        <p:spPr>
          <a:xfrm>
            <a:off x="3146778" y="3570111"/>
            <a:ext cx="2850445" cy="615553"/>
          </a:xfrm>
          <a:prstGeom prst="rect">
            <a:avLst/>
          </a:prstGeom>
          <a:noFill/>
        </p:spPr>
        <p:txBody>
          <a:bodyPr wrap="square" rtlCol="0">
            <a:spAutoFit/>
          </a:bodyPr>
          <a:lstStyle/>
          <a:p>
            <a:r>
              <a:rPr lang="en-US" sz="3400" dirty="0" smtClean="0">
                <a:solidFill>
                  <a:srgbClr val="F79646"/>
                </a:solidFill>
              </a:rPr>
              <a:t>Reflect, Write: </a:t>
            </a:r>
            <a:r>
              <a:rPr lang="en-US" sz="3400" dirty="0" smtClean="0"/>
              <a:t> </a:t>
            </a:r>
            <a:endParaRPr lang="en-US" sz="3400" dirty="0"/>
          </a:p>
        </p:txBody>
      </p:sp>
      <p:sp>
        <p:nvSpPr>
          <p:cNvPr id="6" name="TextBox 5"/>
          <p:cNvSpPr txBox="1"/>
          <p:nvPr/>
        </p:nvSpPr>
        <p:spPr>
          <a:xfrm>
            <a:off x="578556" y="4459110"/>
            <a:ext cx="7902222" cy="1569660"/>
          </a:xfrm>
          <a:prstGeom prst="rect">
            <a:avLst/>
          </a:prstGeom>
          <a:noFill/>
        </p:spPr>
        <p:txBody>
          <a:bodyPr wrap="square" rtlCol="0">
            <a:spAutoFit/>
          </a:bodyPr>
          <a:lstStyle/>
          <a:p>
            <a:r>
              <a:rPr lang="en-US" sz="2400" dirty="0" smtClean="0"/>
              <a:t>What is the author trying to say? What does this passage convey to you? What ‘monsters’ might Nietzsche be referring to? Does it remind you of anything (movies, books, comics, ideas, concepts, games)? </a:t>
            </a:r>
            <a:endParaRPr lang="en-US" sz="2400" dirty="0"/>
          </a:p>
        </p:txBody>
      </p:sp>
    </p:spTree>
    <p:extLst>
      <p:ext uri="{BB962C8B-B14F-4D97-AF65-F5344CB8AC3E}">
        <p14:creationId xmlns:p14="http://schemas.microsoft.com/office/powerpoint/2010/main" val="34864241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4834" y="465666"/>
            <a:ext cx="1601610" cy="615553"/>
          </a:xfrm>
          <a:prstGeom prst="rect">
            <a:avLst/>
          </a:prstGeom>
          <a:noFill/>
        </p:spPr>
        <p:txBody>
          <a:bodyPr wrap="square" rtlCol="0">
            <a:spAutoFit/>
          </a:bodyPr>
          <a:lstStyle/>
          <a:p>
            <a:r>
              <a:rPr lang="en-US" sz="3400" dirty="0" smtClean="0">
                <a:solidFill>
                  <a:srgbClr val="F79646"/>
                </a:solidFill>
              </a:rPr>
              <a:t>Share: </a:t>
            </a:r>
            <a:r>
              <a:rPr lang="en-US" sz="3400" dirty="0" smtClean="0"/>
              <a:t> </a:t>
            </a:r>
            <a:endParaRPr lang="en-US" sz="3400" dirty="0"/>
          </a:p>
        </p:txBody>
      </p:sp>
      <p:sp>
        <p:nvSpPr>
          <p:cNvPr id="6" name="TextBox 5"/>
          <p:cNvSpPr txBox="1"/>
          <p:nvPr/>
        </p:nvSpPr>
        <p:spPr>
          <a:xfrm>
            <a:off x="578556" y="1552221"/>
            <a:ext cx="7902222" cy="1815882"/>
          </a:xfrm>
          <a:prstGeom prst="rect">
            <a:avLst/>
          </a:prstGeom>
          <a:noFill/>
        </p:spPr>
        <p:txBody>
          <a:bodyPr wrap="square" rtlCol="0">
            <a:spAutoFit/>
          </a:bodyPr>
          <a:lstStyle/>
          <a:p>
            <a:r>
              <a:rPr lang="en-US" sz="2800" dirty="0" smtClean="0"/>
              <a:t>Turn to your classmates sitting nearby. Share your interpretations of the quotation with one another. Ask each other questions; try to convince one another of your interpretations. </a:t>
            </a:r>
            <a:endParaRPr lang="en-US" sz="2800" dirty="0"/>
          </a:p>
        </p:txBody>
      </p:sp>
    </p:spTree>
    <p:extLst>
      <p:ext uri="{BB962C8B-B14F-4D97-AF65-F5344CB8AC3E}">
        <p14:creationId xmlns:p14="http://schemas.microsoft.com/office/powerpoint/2010/main" val="51097638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Reminder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Reading: </a:t>
            </a:r>
          </a:p>
          <a:p>
            <a:pPr lvl="1"/>
            <a:r>
              <a:rPr lang="en-US" dirty="0" smtClean="0">
                <a:solidFill>
                  <a:srgbClr val="F79646"/>
                </a:solidFill>
              </a:rPr>
              <a:t>Brothers Grimm, “Little Red Cap” [4pp]</a:t>
            </a:r>
          </a:p>
          <a:p>
            <a:pPr lvl="1"/>
            <a:r>
              <a:rPr lang="en-US" dirty="0" smtClean="0">
                <a:solidFill>
                  <a:srgbClr val="F79646"/>
                </a:solidFill>
              </a:rPr>
              <a:t>Angela Carter, “The Werewolf” [2pp]</a:t>
            </a:r>
          </a:p>
          <a:p>
            <a:pPr lvl="1"/>
            <a:r>
              <a:rPr lang="en-US" dirty="0" smtClean="0">
                <a:solidFill>
                  <a:srgbClr val="F79646"/>
                </a:solidFill>
              </a:rPr>
              <a:t>Angela Carter, “The Company of Wolves” [9pp]</a:t>
            </a:r>
          </a:p>
          <a:p>
            <a:pPr marL="457200" lvl="1" indent="0">
              <a:buNone/>
            </a:pPr>
            <a:endParaRPr lang="en-US" dirty="0"/>
          </a:p>
          <a:p>
            <a:pPr marL="457200" lvl="1" indent="0">
              <a:buNone/>
            </a:pPr>
            <a:r>
              <a:rPr lang="en-US" dirty="0" smtClean="0">
                <a:solidFill>
                  <a:srgbClr val="FFFF00"/>
                </a:solidFill>
              </a:rPr>
              <a:t>Purchase Required Texts </a:t>
            </a:r>
          </a:p>
        </p:txBody>
      </p:sp>
    </p:spTree>
    <p:extLst>
      <p:ext uri="{BB962C8B-B14F-4D97-AF65-F5344CB8AC3E}">
        <p14:creationId xmlns:p14="http://schemas.microsoft.com/office/powerpoint/2010/main" val="843213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Your Professor</a:t>
            </a:r>
            <a:endParaRPr lang="en-US" dirty="0"/>
          </a:p>
        </p:txBody>
      </p:sp>
      <p:sp>
        <p:nvSpPr>
          <p:cNvPr id="3" name="Content Placeholder 2"/>
          <p:cNvSpPr>
            <a:spLocks noGrp="1"/>
          </p:cNvSpPr>
          <p:nvPr>
            <p:ph idx="1"/>
          </p:nvPr>
        </p:nvSpPr>
        <p:spPr>
          <a:xfrm>
            <a:off x="457200" y="1600200"/>
            <a:ext cx="1603022" cy="4525963"/>
          </a:xfrm>
        </p:spPr>
        <p:txBody>
          <a:bodyPr/>
          <a:lstStyle/>
          <a:p>
            <a:pPr marL="0" indent="0">
              <a:buNone/>
            </a:pPr>
            <a:r>
              <a:rPr lang="en-US" dirty="0" smtClean="0"/>
              <a:t>Age 10</a:t>
            </a:r>
            <a:endParaRPr lang="en-US" dirty="0"/>
          </a:p>
        </p:txBody>
      </p:sp>
      <p:pic>
        <p:nvPicPr>
          <p:cNvPr id="4" name="Picture 3" descr="20150103_195812_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047" y="733778"/>
            <a:ext cx="4554954" cy="6124222"/>
          </a:xfrm>
          <a:prstGeom prst="rect">
            <a:avLst/>
          </a:prstGeom>
        </p:spPr>
      </p:pic>
    </p:spTree>
    <p:extLst>
      <p:ext uri="{BB962C8B-B14F-4D97-AF65-F5344CB8AC3E}">
        <p14:creationId xmlns:p14="http://schemas.microsoft.com/office/powerpoint/2010/main" val="33578668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Your Professor</a:t>
            </a:r>
            <a:endParaRPr lang="en-US" dirty="0"/>
          </a:p>
        </p:txBody>
      </p:sp>
      <p:sp>
        <p:nvSpPr>
          <p:cNvPr id="3" name="Content Placeholder 2"/>
          <p:cNvSpPr>
            <a:spLocks noGrp="1"/>
          </p:cNvSpPr>
          <p:nvPr>
            <p:ph idx="1"/>
          </p:nvPr>
        </p:nvSpPr>
        <p:spPr>
          <a:xfrm>
            <a:off x="457200" y="1600200"/>
            <a:ext cx="1603022" cy="4525963"/>
          </a:xfrm>
        </p:spPr>
        <p:txBody>
          <a:bodyPr/>
          <a:lstStyle/>
          <a:p>
            <a:pPr marL="0" indent="0">
              <a:buNone/>
            </a:pPr>
            <a:r>
              <a:rPr lang="en-US" dirty="0" smtClean="0"/>
              <a:t>Age 12</a:t>
            </a:r>
          </a:p>
        </p:txBody>
      </p:sp>
      <p:pic>
        <p:nvPicPr>
          <p:cNvPr id="5" name="Picture 4" descr="20150103_2000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0968" y="0"/>
            <a:ext cx="3858509" cy="6858000"/>
          </a:xfrm>
          <a:prstGeom prst="rect">
            <a:avLst/>
          </a:prstGeom>
        </p:spPr>
      </p:pic>
    </p:spTree>
    <p:extLst>
      <p:ext uri="{BB962C8B-B14F-4D97-AF65-F5344CB8AC3E}">
        <p14:creationId xmlns:p14="http://schemas.microsoft.com/office/powerpoint/2010/main" val="31100326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Your Professor</a:t>
            </a:r>
            <a:endParaRPr lang="en-US" dirty="0"/>
          </a:p>
        </p:txBody>
      </p:sp>
      <p:sp>
        <p:nvSpPr>
          <p:cNvPr id="3" name="Content Placeholder 2"/>
          <p:cNvSpPr>
            <a:spLocks noGrp="1"/>
          </p:cNvSpPr>
          <p:nvPr>
            <p:ph idx="1"/>
          </p:nvPr>
        </p:nvSpPr>
        <p:spPr>
          <a:xfrm>
            <a:off x="457200" y="1600200"/>
            <a:ext cx="1603022" cy="4525963"/>
          </a:xfrm>
        </p:spPr>
        <p:txBody>
          <a:bodyPr/>
          <a:lstStyle/>
          <a:p>
            <a:pPr marL="0" indent="0">
              <a:buNone/>
            </a:pPr>
            <a:r>
              <a:rPr lang="en-US" dirty="0" smtClean="0"/>
              <a:t>Age 14</a:t>
            </a:r>
          </a:p>
        </p:txBody>
      </p:sp>
      <p:pic>
        <p:nvPicPr>
          <p:cNvPr id="4" name="Picture 3" descr="20150103_200332_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022" y="274638"/>
            <a:ext cx="4993978" cy="6583362"/>
          </a:xfrm>
          <a:prstGeom prst="rect">
            <a:avLst/>
          </a:prstGeom>
        </p:spPr>
      </p:pic>
    </p:spTree>
    <p:extLst>
      <p:ext uri="{BB962C8B-B14F-4D97-AF65-F5344CB8AC3E}">
        <p14:creationId xmlns:p14="http://schemas.microsoft.com/office/powerpoint/2010/main" val="1382793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Your Professor</a:t>
            </a:r>
            <a:endParaRPr lang="en-US" dirty="0"/>
          </a:p>
        </p:txBody>
      </p:sp>
      <p:sp>
        <p:nvSpPr>
          <p:cNvPr id="3" name="Content Placeholder 2"/>
          <p:cNvSpPr>
            <a:spLocks noGrp="1"/>
          </p:cNvSpPr>
          <p:nvPr>
            <p:ph idx="1"/>
          </p:nvPr>
        </p:nvSpPr>
        <p:spPr>
          <a:xfrm>
            <a:off x="457200" y="1600200"/>
            <a:ext cx="1603022" cy="4525963"/>
          </a:xfrm>
        </p:spPr>
        <p:txBody>
          <a:bodyPr/>
          <a:lstStyle/>
          <a:p>
            <a:pPr marL="0" indent="0">
              <a:buNone/>
            </a:pPr>
            <a:r>
              <a:rPr lang="en-US" dirty="0" smtClean="0"/>
              <a:t>Age 16</a:t>
            </a:r>
          </a:p>
        </p:txBody>
      </p:sp>
      <p:pic>
        <p:nvPicPr>
          <p:cNvPr id="5" name="Picture 4" descr="20150103_19172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444" y="2319212"/>
            <a:ext cx="8071556" cy="4538788"/>
          </a:xfrm>
          <a:prstGeom prst="rect">
            <a:avLst/>
          </a:prstGeom>
        </p:spPr>
      </p:pic>
    </p:spTree>
    <p:extLst>
      <p:ext uri="{BB962C8B-B14F-4D97-AF65-F5344CB8AC3E}">
        <p14:creationId xmlns:p14="http://schemas.microsoft.com/office/powerpoint/2010/main" val="227247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Your Professor    			</a:t>
            </a:r>
            <a:r>
              <a:rPr lang="en-US" sz="2600" dirty="0" smtClean="0"/>
              <a:t>		(Age 17)</a:t>
            </a:r>
            <a:endParaRPr lang="en-US" sz="2600" dirty="0"/>
          </a:p>
        </p:txBody>
      </p:sp>
      <p:pic>
        <p:nvPicPr>
          <p:cNvPr id="4" name="Picture 3" descr="20150103_19124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110" y="1587302"/>
            <a:ext cx="8367889" cy="5270698"/>
          </a:xfrm>
          <a:prstGeom prst="rect">
            <a:avLst/>
          </a:prstGeom>
        </p:spPr>
      </p:pic>
    </p:spTree>
    <p:extLst>
      <p:ext uri="{BB962C8B-B14F-4D97-AF65-F5344CB8AC3E}">
        <p14:creationId xmlns:p14="http://schemas.microsoft.com/office/powerpoint/2010/main" val="1913761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4298</TotalTime>
  <Words>1339</Words>
  <Application>Microsoft Macintosh PowerPoint</Application>
  <PresentationFormat>On-screen Show (4:3)</PresentationFormat>
  <Paragraphs>369</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MONSTERS IN LITERATURE &amp; FILM  IAH 207: Literatures, Cultures, &amp; Identities Dr. Joshua Lam   </vt:lpstr>
      <vt:lpstr>“He who fights with monsters should look to it that he himself does not become a monster. And when you gaze long into an abyss the abyss also gazes into you.”    —Friedrich Nietzsche,    Beyond Good and Evil</vt:lpstr>
      <vt:lpstr>Today’s Class: </vt:lpstr>
      <vt:lpstr>Your Professor</vt:lpstr>
      <vt:lpstr>Your Professor</vt:lpstr>
      <vt:lpstr>Your Professor</vt:lpstr>
      <vt:lpstr>Your Professor</vt:lpstr>
      <vt:lpstr>Your Professor</vt:lpstr>
      <vt:lpstr>Your Professor         (Age 17)</vt:lpstr>
      <vt:lpstr>Course Goals</vt:lpstr>
      <vt:lpstr>Rules &amp; Requests</vt:lpstr>
      <vt:lpstr>Required Texts (5)</vt:lpstr>
      <vt:lpstr>Required Texts (5)</vt:lpstr>
      <vt:lpstr>Required Texts (5)</vt:lpstr>
      <vt:lpstr>Required Texts (5)</vt:lpstr>
      <vt:lpstr>Required Texts (5)</vt:lpstr>
      <vt:lpstr>Required Films</vt:lpstr>
      <vt:lpstr>Syllabus Review</vt:lpstr>
      <vt:lpstr>Syllabus Review</vt:lpstr>
      <vt:lpstr>Course Content</vt:lpstr>
      <vt:lpstr>Course Content</vt:lpstr>
      <vt:lpstr>Course Content</vt:lpstr>
      <vt:lpstr>Course Content</vt:lpstr>
      <vt:lpstr>Course Content</vt:lpstr>
      <vt:lpstr>Course Content</vt:lpstr>
      <vt:lpstr>Course Content</vt:lpstr>
      <vt:lpstr>Course Content</vt:lpstr>
      <vt:lpstr>Course Content</vt:lpstr>
      <vt:lpstr>Course Content</vt:lpstr>
      <vt:lpstr>Course Content</vt:lpstr>
      <vt:lpstr>Course Questions</vt:lpstr>
      <vt:lpstr>How to ‘Take’ This Class</vt:lpstr>
      <vt:lpstr>A Typical Class Will Include</vt:lpstr>
      <vt:lpstr>Exam May Include</vt:lpstr>
      <vt:lpstr>Exam Evaluation</vt:lpstr>
      <vt:lpstr>Mid-Term Project</vt:lpstr>
      <vt:lpstr>Mid-Term Project</vt:lpstr>
      <vt:lpstr>Course Technology</vt:lpstr>
      <vt:lpstr>ICE BREAKER</vt:lpstr>
      <vt:lpstr>Ice Breaker</vt:lpstr>
      <vt:lpstr>“He who fights with monsters should look to it that he himself does not become a monster. And when you gaze long into an abyss the abyss also gazes into you.”            —Friedrich Nietzsche,             Beyond Good and Evil</vt:lpstr>
      <vt:lpstr>PowerPoint Presentation</vt:lpstr>
      <vt:lpstr>Homework Reminder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HL 8028:  Monsters in Literature and Film</dc:title>
  <dc:creator>Joshua Lam</dc:creator>
  <cp:lastModifiedBy>Divya Victor</cp:lastModifiedBy>
  <cp:revision>103</cp:revision>
  <dcterms:created xsi:type="dcterms:W3CDTF">2015-01-13T03:45:18Z</dcterms:created>
  <dcterms:modified xsi:type="dcterms:W3CDTF">2018-01-07T22:36:01Z</dcterms:modified>
</cp:coreProperties>
</file>